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9" r:id="rId3"/>
    <p:sldId id="271" r:id="rId4"/>
    <p:sldId id="257" r:id="rId5"/>
    <p:sldId id="261" r:id="rId6"/>
    <p:sldId id="259" r:id="rId7"/>
    <p:sldId id="260" r:id="rId8"/>
    <p:sldId id="258" r:id="rId9"/>
    <p:sldId id="272" r:id="rId10"/>
    <p:sldId id="274" r:id="rId11"/>
    <p:sldId id="273" r:id="rId12"/>
    <p:sldId id="268" r:id="rId13"/>
    <p:sldId id="275" r:id="rId14"/>
    <p:sldId id="262" r:id="rId15"/>
    <p:sldId id="266" r:id="rId16"/>
    <p:sldId id="265" r:id="rId17"/>
    <p:sldId id="264" r:id="rId18"/>
    <p:sldId id="263" r:id="rId19"/>
    <p:sldId id="276" r:id="rId20"/>
    <p:sldId id="278" r:id="rId21"/>
    <p:sldId id="279" r:id="rId22"/>
    <p:sldId id="280"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90" autoAdjust="0"/>
    <p:restoredTop sz="94660"/>
  </p:normalViewPr>
  <p:slideViewPr>
    <p:cSldViewPr snapToGrid="0">
      <p:cViewPr varScale="1">
        <p:scale>
          <a:sx n="114" d="100"/>
          <a:sy n="114" d="100"/>
        </p:scale>
        <p:origin x="24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3/8/2021</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www.nejm.org/doi/full/10.1056/NEJMoa1916870#t2fn3" TargetMode="External"/><Relationship Id="rId2" Type="http://schemas.openxmlformats.org/officeDocument/2006/relationships/hyperlink" Target="https://www.nejm.org/doi/full/10.1056/NEJMoa1916870#t2fn2" TargetMode="Externa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hyperlink" Target="https://www.nejm.org/doi/full/10.1056/NEJMoa1916870#t2fn1"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522929-C0D4-450E-BDA0-A3984D9C0849}"/>
              </a:ext>
            </a:extLst>
          </p:cNvPr>
          <p:cNvSpPr>
            <a:spLocks noGrp="1"/>
          </p:cNvSpPr>
          <p:nvPr>
            <p:ph type="ctrTitle"/>
          </p:nvPr>
        </p:nvSpPr>
        <p:spPr>
          <a:xfrm>
            <a:off x="1494391" y="721070"/>
            <a:ext cx="8602109" cy="1656370"/>
          </a:xfrm>
        </p:spPr>
        <p:txBody>
          <a:bodyPr>
            <a:noAutofit/>
          </a:bodyPr>
          <a:lstStyle/>
          <a:p>
            <a:r>
              <a:rPr lang="en-US" sz="3600" b="1" dirty="0"/>
              <a:t>BRILINTA VERSUS PLAVIX</a:t>
            </a:r>
            <a:br>
              <a:rPr lang="en-US" sz="3600" b="1" dirty="0"/>
            </a:br>
            <a:r>
              <a:rPr lang="en-US" sz="3600" b="1" dirty="0"/>
              <a:t>(Ticagrelor versus clopidogrel)</a:t>
            </a:r>
          </a:p>
        </p:txBody>
      </p:sp>
      <p:sp>
        <p:nvSpPr>
          <p:cNvPr id="3" name="Subtitle 2">
            <a:extLst>
              <a:ext uri="{FF2B5EF4-FFF2-40B4-BE49-F238E27FC236}">
                <a16:creationId xmlns:a16="http://schemas.microsoft.com/office/drawing/2014/main" id="{E1017096-1B50-45FB-8669-D66352A6DFDE}"/>
              </a:ext>
            </a:extLst>
          </p:cNvPr>
          <p:cNvSpPr>
            <a:spLocks noGrp="1"/>
          </p:cNvSpPr>
          <p:nvPr>
            <p:ph type="subTitle" idx="1"/>
          </p:nvPr>
        </p:nvSpPr>
        <p:spPr>
          <a:xfrm>
            <a:off x="903950" y="3182112"/>
            <a:ext cx="7727986" cy="2609088"/>
          </a:xfrm>
        </p:spPr>
        <p:txBody>
          <a:bodyPr>
            <a:normAutofit/>
          </a:bodyPr>
          <a:lstStyle/>
          <a:p>
            <a:pPr algn="ctr"/>
            <a:r>
              <a:rPr lang="en-US" sz="2800" b="1" dirty="0">
                <a:solidFill>
                  <a:schemeClr val="tx1"/>
                </a:solidFill>
              </a:rPr>
              <a:t>ILKCAN COKGOR, MD</a:t>
            </a:r>
          </a:p>
          <a:p>
            <a:pPr algn="ctr"/>
            <a:r>
              <a:rPr lang="en-US" sz="2800" b="1" dirty="0">
                <a:solidFill>
                  <a:schemeClr val="tx1"/>
                </a:solidFill>
              </a:rPr>
              <a:t>MARIN HEALTH STROKE PROGRAM</a:t>
            </a:r>
          </a:p>
        </p:txBody>
      </p:sp>
    </p:spTree>
    <p:extLst>
      <p:ext uri="{BB962C8B-B14F-4D97-AF65-F5344CB8AC3E}">
        <p14:creationId xmlns:p14="http://schemas.microsoft.com/office/powerpoint/2010/main" val="2446787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14DD4-C745-48BE-85EB-F8F28DE58883}"/>
              </a:ext>
            </a:extLst>
          </p:cNvPr>
          <p:cNvSpPr>
            <a:spLocks noGrp="1"/>
          </p:cNvSpPr>
          <p:nvPr>
            <p:ph type="title"/>
          </p:nvPr>
        </p:nvSpPr>
        <p:spPr>
          <a:xfrm>
            <a:off x="684213" y="303058"/>
            <a:ext cx="10058400" cy="2137084"/>
          </a:xfrm>
        </p:spPr>
        <p:txBody>
          <a:bodyPr/>
          <a:lstStyle/>
          <a:p>
            <a:pPr algn="ctr"/>
            <a:r>
              <a:rPr lang="en-US" sz="3200" b="1" dirty="0">
                <a:solidFill>
                  <a:schemeClr val="tx1"/>
                </a:solidFill>
              </a:rPr>
              <a:t>TICAGRELOR AND ASPIRIN OR ASPIRIN ALONE IN ACUTE ISCHEMIC STROKE OR TIA</a:t>
            </a:r>
            <a:endParaRPr lang="en-US" dirty="0"/>
          </a:p>
        </p:txBody>
      </p:sp>
      <p:sp>
        <p:nvSpPr>
          <p:cNvPr id="3" name="Text Placeholder 2">
            <a:extLst>
              <a:ext uri="{FF2B5EF4-FFF2-40B4-BE49-F238E27FC236}">
                <a16:creationId xmlns:a16="http://schemas.microsoft.com/office/drawing/2014/main" id="{A608C2C0-FC91-44B6-827A-624CB1DC78C3}"/>
              </a:ext>
            </a:extLst>
          </p:cNvPr>
          <p:cNvSpPr>
            <a:spLocks noGrp="1"/>
          </p:cNvSpPr>
          <p:nvPr>
            <p:ph type="body" idx="1"/>
          </p:nvPr>
        </p:nvSpPr>
        <p:spPr>
          <a:xfrm>
            <a:off x="684212" y="2821576"/>
            <a:ext cx="8535988" cy="3172823"/>
          </a:xfrm>
        </p:spPr>
        <p:txBody>
          <a:bodyPr>
            <a:normAutofit/>
          </a:bodyPr>
          <a:lstStyle/>
          <a:p>
            <a:r>
              <a:rPr lang="en-US" b="1" dirty="0"/>
              <a:t>Generalizability of the results of this trial is limited by exclusion of patients:</a:t>
            </a:r>
          </a:p>
          <a:p>
            <a:pPr marL="457200" indent="-457200">
              <a:buFont typeface="+mj-lt"/>
              <a:buAutoNum type="arabicPeriod"/>
            </a:pPr>
            <a:r>
              <a:rPr lang="en-US" b="1" dirty="0"/>
              <a:t>Patients who had more severe strokes with NIHSS higher than 5</a:t>
            </a:r>
          </a:p>
          <a:p>
            <a:pPr marL="457200" indent="-457200">
              <a:buFont typeface="+mj-lt"/>
              <a:buAutoNum type="arabicPeriod"/>
            </a:pPr>
            <a:r>
              <a:rPr lang="en-US" b="1" dirty="0"/>
              <a:t>Patients with cardioembolic strokes </a:t>
            </a:r>
          </a:p>
          <a:p>
            <a:pPr marL="457200" indent="-457200">
              <a:buFont typeface="+mj-lt"/>
              <a:buAutoNum type="arabicPeriod"/>
            </a:pPr>
            <a:r>
              <a:rPr lang="en-US" b="1" dirty="0"/>
              <a:t>Patients who initiated treatment more than 24 hours after symptom onset </a:t>
            </a:r>
          </a:p>
          <a:p>
            <a:pPr marL="457200" indent="-457200">
              <a:buFont typeface="+mj-lt"/>
              <a:buAutoNum type="arabicPeriod"/>
            </a:pPr>
            <a:r>
              <a:rPr lang="en-US" b="1" dirty="0"/>
              <a:t>Patients who had thrombectomy/thrombolysis.</a:t>
            </a:r>
          </a:p>
          <a:p>
            <a:endParaRPr lang="en-US" dirty="0"/>
          </a:p>
        </p:txBody>
      </p:sp>
    </p:spTree>
    <p:extLst>
      <p:ext uri="{BB962C8B-B14F-4D97-AF65-F5344CB8AC3E}">
        <p14:creationId xmlns:p14="http://schemas.microsoft.com/office/powerpoint/2010/main" val="3076367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751A6-F9B7-4119-9AC5-5D51F86C211F}"/>
              </a:ext>
            </a:extLst>
          </p:cNvPr>
          <p:cNvSpPr>
            <a:spLocks noGrp="1"/>
          </p:cNvSpPr>
          <p:nvPr>
            <p:ph type="title"/>
          </p:nvPr>
        </p:nvSpPr>
        <p:spPr>
          <a:xfrm>
            <a:off x="1141411" y="685800"/>
            <a:ext cx="9144001" cy="782465"/>
          </a:xfrm>
        </p:spPr>
        <p:txBody>
          <a:bodyPr/>
          <a:lstStyle/>
          <a:p>
            <a:pPr algn="ctr"/>
            <a:r>
              <a:rPr lang="en-US" b="1" dirty="0"/>
              <a:t>ticagrelor</a:t>
            </a:r>
          </a:p>
        </p:txBody>
      </p:sp>
      <p:sp>
        <p:nvSpPr>
          <p:cNvPr id="3" name="Text Placeholder 2">
            <a:extLst>
              <a:ext uri="{FF2B5EF4-FFF2-40B4-BE49-F238E27FC236}">
                <a16:creationId xmlns:a16="http://schemas.microsoft.com/office/drawing/2014/main" id="{722697E0-6EF7-4ADE-A834-9D0FFDC84A1E}"/>
              </a:ext>
            </a:extLst>
          </p:cNvPr>
          <p:cNvSpPr>
            <a:spLocks noGrp="1"/>
          </p:cNvSpPr>
          <p:nvPr>
            <p:ph type="body" sz="quarter" idx="13"/>
          </p:nvPr>
        </p:nvSpPr>
        <p:spPr>
          <a:xfrm>
            <a:off x="684213" y="1683802"/>
            <a:ext cx="9296399" cy="1101199"/>
          </a:xfrm>
        </p:spPr>
        <p:txBody>
          <a:bodyPr>
            <a:noAutofit/>
          </a:bodyPr>
          <a:lstStyle/>
          <a:p>
            <a:r>
              <a:rPr lang="en-US" b="1" dirty="0"/>
              <a:t>Ticagrelor is an antiplatelet agent which blocks ADP (adenosine-5-diphosphate) that is not dependent on metabolic activation, reversibly binds and inhibits the P2Y</a:t>
            </a:r>
            <a:r>
              <a:rPr lang="en-US" b="1" baseline="-25000" dirty="0"/>
              <a:t>12  </a:t>
            </a:r>
            <a:r>
              <a:rPr lang="en-US" b="1" dirty="0"/>
              <a:t>receptor on platelets.</a:t>
            </a:r>
          </a:p>
          <a:p>
            <a:endParaRPr lang="en-US" b="1" baseline="-25000" dirty="0"/>
          </a:p>
        </p:txBody>
      </p:sp>
      <p:sp>
        <p:nvSpPr>
          <p:cNvPr id="4" name="Text Placeholder 3">
            <a:extLst>
              <a:ext uri="{FF2B5EF4-FFF2-40B4-BE49-F238E27FC236}">
                <a16:creationId xmlns:a16="http://schemas.microsoft.com/office/drawing/2014/main" id="{19BCF759-6187-42DD-9E3B-624D8B71816B}"/>
              </a:ext>
            </a:extLst>
          </p:cNvPr>
          <p:cNvSpPr>
            <a:spLocks noGrp="1"/>
          </p:cNvSpPr>
          <p:nvPr>
            <p:ph type="body" idx="1"/>
          </p:nvPr>
        </p:nvSpPr>
        <p:spPr>
          <a:xfrm>
            <a:off x="720789" y="3338866"/>
            <a:ext cx="8534400" cy="2694867"/>
          </a:xfrm>
        </p:spPr>
        <p:txBody>
          <a:bodyPr>
            <a:normAutofit fontScale="25000" lnSpcReduction="20000"/>
          </a:bodyPr>
          <a:lstStyle/>
          <a:p>
            <a:r>
              <a:rPr lang="en-US" sz="8000" b="1" dirty="0"/>
              <a:t>Ticagrelor by itself did not show any benefit over ASA in preventing subsequent cardiovascular events like stroke, MI or death.</a:t>
            </a:r>
          </a:p>
          <a:p>
            <a:endParaRPr lang="en-US" b="1" dirty="0"/>
          </a:p>
          <a:p>
            <a:r>
              <a:rPr lang="en-US" sz="8000" b="1" dirty="0"/>
              <a:t>Side effects of Ticagrelor are:</a:t>
            </a:r>
          </a:p>
          <a:p>
            <a:r>
              <a:rPr lang="en-US" sz="5000" b="1" dirty="0"/>
              <a:t>Bleeding</a:t>
            </a:r>
          </a:p>
          <a:p>
            <a:r>
              <a:rPr lang="en-US" sz="5000" b="1" dirty="0"/>
              <a:t>Dyspnea</a:t>
            </a:r>
          </a:p>
          <a:p>
            <a:r>
              <a:rPr lang="en-US" sz="5000" b="1" dirty="0"/>
              <a:t>Ventricular pauses</a:t>
            </a:r>
          </a:p>
          <a:p>
            <a:r>
              <a:rPr lang="en-US" sz="5000" b="1" dirty="0"/>
              <a:t>Back pain</a:t>
            </a:r>
          </a:p>
          <a:p>
            <a:r>
              <a:rPr lang="en-US" sz="5000" b="1" dirty="0"/>
              <a:t>Dizziness</a:t>
            </a:r>
          </a:p>
          <a:p>
            <a:r>
              <a:rPr lang="en-US" sz="5000" b="1" dirty="0"/>
              <a:t>Abdominal pain, nausea, diarrhea</a:t>
            </a:r>
          </a:p>
          <a:p>
            <a:r>
              <a:rPr lang="en-US" sz="5000" b="1" dirty="0"/>
              <a:t>Rash</a:t>
            </a:r>
          </a:p>
          <a:p>
            <a:endParaRPr lang="en-US" sz="5000" dirty="0"/>
          </a:p>
          <a:p>
            <a:endParaRPr lang="en-US" dirty="0"/>
          </a:p>
          <a:p>
            <a:endParaRPr lang="en-US" dirty="0"/>
          </a:p>
          <a:p>
            <a:endParaRPr lang="en-US" dirty="0"/>
          </a:p>
        </p:txBody>
      </p:sp>
    </p:spTree>
    <p:extLst>
      <p:ext uri="{BB962C8B-B14F-4D97-AF65-F5344CB8AC3E}">
        <p14:creationId xmlns:p14="http://schemas.microsoft.com/office/powerpoint/2010/main" val="2714496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A625C-5918-4D01-8138-0B1B9A96F5EE}"/>
              </a:ext>
            </a:extLst>
          </p:cNvPr>
          <p:cNvSpPr>
            <a:spLocks noGrp="1"/>
          </p:cNvSpPr>
          <p:nvPr>
            <p:ph type="title" idx="4294967295"/>
          </p:nvPr>
        </p:nvSpPr>
        <p:spPr>
          <a:xfrm>
            <a:off x="1186107" y="397111"/>
            <a:ext cx="9609037" cy="5597289"/>
          </a:xfrm>
        </p:spPr>
        <p:txBody>
          <a:bodyPr>
            <a:normAutofit/>
          </a:bodyPr>
          <a:lstStyle/>
          <a:p>
            <a:pPr algn="ctr"/>
            <a:r>
              <a:rPr lang="en-US" b="1" dirty="0"/>
              <a:t>POINT STUDY</a:t>
            </a:r>
            <a:br>
              <a:rPr lang="en-US" b="1" dirty="0"/>
            </a:br>
            <a:br>
              <a:rPr lang="en-US" b="1" dirty="0"/>
            </a:br>
            <a:r>
              <a:rPr lang="en-US" b="1" dirty="0"/>
              <a:t>CLOPIDOGREL AND ASPIRIN IN ACUTE ISCHEMIC STROKE AND HIGH RISK TIA</a:t>
            </a:r>
            <a:br>
              <a:rPr lang="en-US" b="1" dirty="0"/>
            </a:br>
            <a:br>
              <a:rPr lang="en-US" b="1" dirty="0"/>
            </a:br>
            <a:r>
              <a:rPr lang="en-US" b="1" dirty="0"/>
              <a:t>JULY19,2018</a:t>
            </a:r>
          </a:p>
        </p:txBody>
      </p:sp>
    </p:spTree>
    <p:extLst>
      <p:ext uri="{BB962C8B-B14F-4D97-AF65-F5344CB8AC3E}">
        <p14:creationId xmlns:p14="http://schemas.microsoft.com/office/powerpoint/2010/main" val="36141556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B4C63-B34F-4A5A-992D-B025DB1723C9}"/>
              </a:ext>
            </a:extLst>
          </p:cNvPr>
          <p:cNvSpPr>
            <a:spLocks noGrp="1"/>
          </p:cNvSpPr>
          <p:nvPr>
            <p:ph type="title"/>
          </p:nvPr>
        </p:nvSpPr>
        <p:spPr>
          <a:xfrm>
            <a:off x="684213" y="685800"/>
            <a:ext cx="10058400" cy="1686415"/>
          </a:xfrm>
        </p:spPr>
        <p:txBody>
          <a:bodyPr/>
          <a:lstStyle/>
          <a:p>
            <a:pPr algn="ctr"/>
            <a:r>
              <a:rPr lang="en-US" b="1" dirty="0"/>
              <a:t>CLOPIDOGREL AND ASPIRIN IN ACUTE ISCHEMIC STROKE AND HIGH RISK TIA</a:t>
            </a:r>
            <a:endParaRPr lang="en-US" dirty="0"/>
          </a:p>
        </p:txBody>
      </p:sp>
      <p:sp>
        <p:nvSpPr>
          <p:cNvPr id="3" name="Text Placeholder 2">
            <a:extLst>
              <a:ext uri="{FF2B5EF4-FFF2-40B4-BE49-F238E27FC236}">
                <a16:creationId xmlns:a16="http://schemas.microsoft.com/office/drawing/2014/main" id="{16E8D406-5E13-47FC-ADDF-E3E8D87DD035}"/>
              </a:ext>
            </a:extLst>
          </p:cNvPr>
          <p:cNvSpPr>
            <a:spLocks noGrp="1"/>
          </p:cNvSpPr>
          <p:nvPr>
            <p:ph type="body" idx="1"/>
          </p:nvPr>
        </p:nvSpPr>
        <p:spPr>
          <a:xfrm>
            <a:off x="684212" y="2717074"/>
            <a:ext cx="8535988" cy="3455126"/>
          </a:xfrm>
        </p:spPr>
        <p:txBody>
          <a:bodyPr>
            <a:normAutofit fontScale="25000" lnSpcReduction="20000"/>
          </a:bodyPr>
          <a:lstStyle/>
          <a:p>
            <a:r>
              <a:rPr lang="en-US" sz="5600" b="1" dirty="0"/>
              <a:t>Randomized trial</a:t>
            </a:r>
          </a:p>
          <a:p>
            <a:r>
              <a:rPr lang="en-US" sz="5600" b="1" dirty="0"/>
              <a:t>Patients had minor ischemic stroke with NIHSS score of 3 or less or high risk TIA with a score of 4 or more on ABCD</a:t>
            </a:r>
            <a:r>
              <a:rPr lang="en-US" sz="5600" b="1" baseline="30000" dirty="0"/>
              <a:t>2</a:t>
            </a:r>
          </a:p>
          <a:p>
            <a:r>
              <a:rPr lang="en-US" sz="5600" b="1" dirty="0"/>
              <a:t>Patients were ineligible if they had isolated numbness or visual changes or vertigo or needing anticoagulation</a:t>
            </a:r>
          </a:p>
          <a:p>
            <a:r>
              <a:rPr lang="en-US" sz="5600" b="1" dirty="0"/>
              <a:t>Patients received either:</a:t>
            </a:r>
          </a:p>
          <a:p>
            <a:pPr marL="457200" indent="-457200">
              <a:buFont typeface="+mj-lt"/>
              <a:buAutoNum type="arabicPeriod"/>
            </a:pPr>
            <a:r>
              <a:rPr lang="en-US" sz="5600" b="1" dirty="0"/>
              <a:t>Clopidogrel at a loading dose of 600mg on day 1 followed by 75mg per day plus ASA at a dose of 50 to 325mg per day</a:t>
            </a:r>
          </a:p>
          <a:p>
            <a:pPr marL="457200" indent="-457200">
              <a:buFont typeface="+mj-lt"/>
              <a:buAutoNum type="arabicPeriod"/>
            </a:pPr>
            <a:r>
              <a:rPr lang="en-US" sz="5600" b="1" dirty="0"/>
              <a:t>Or they received same range of doses of ASA alone depending on the site investigator</a:t>
            </a:r>
          </a:p>
          <a:p>
            <a:r>
              <a:rPr lang="en-US" sz="5600" b="1" dirty="0"/>
              <a:t>Primary efficacy outcome was the risk of a composite of major ischemic events like stroke, MI or death at 90 days.</a:t>
            </a:r>
          </a:p>
          <a:p>
            <a:r>
              <a:rPr lang="en-US" sz="5600" b="1" dirty="0"/>
              <a:t>Primary safety outcome was risk of major hemorrhage</a:t>
            </a:r>
          </a:p>
          <a:p>
            <a:r>
              <a:rPr lang="en-US" sz="5600" b="1" dirty="0"/>
              <a:t>Secondary efficacy end points were a composite of primary efficacy outcome and major hemorrhage and the total number of ischemic and hemorrhagic strokes.</a:t>
            </a:r>
          </a:p>
          <a:p>
            <a:endParaRPr lang="en-US" dirty="0"/>
          </a:p>
        </p:txBody>
      </p:sp>
    </p:spTree>
    <p:extLst>
      <p:ext uri="{BB962C8B-B14F-4D97-AF65-F5344CB8AC3E}">
        <p14:creationId xmlns:p14="http://schemas.microsoft.com/office/powerpoint/2010/main" val="3306522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C55008EE-84BC-43B8-A566-4E5852073B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28988" y="0"/>
            <a:ext cx="55324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3929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a:extLst>
              <a:ext uri="{FF2B5EF4-FFF2-40B4-BE49-F238E27FC236}">
                <a16:creationId xmlns:a16="http://schemas.microsoft.com/office/drawing/2014/main" id="{13F96292-6038-4447-BE76-2B6F7B60C4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86175" y="0"/>
            <a:ext cx="48196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8724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92138797-46B3-41DA-A4E7-A220097C35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8450" y="0"/>
            <a:ext cx="90535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7360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774DC8F9-9371-4320-A0BA-52BCEF0B59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2825" y="0"/>
            <a:ext cx="50863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58935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73915B82-AF36-48DA-AB16-E61399EC0F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9263" y="0"/>
            <a:ext cx="62118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990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2E79D-3E5F-43B4-AE6C-756FBD718434}"/>
              </a:ext>
            </a:extLst>
          </p:cNvPr>
          <p:cNvSpPr>
            <a:spLocks noGrp="1"/>
          </p:cNvSpPr>
          <p:nvPr>
            <p:ph type="title"/>
          </p:nvPr>
        </p:nvSpPr>
        <p:spPr>
          <a:xfrm>
            <a:off x="1141411" y="685800"/>
            <a:ext cx="9144001" cy="1684865"/>
          </a:xfrm>
        </p:spPr>
        <p:txBody>
          <a:bodyPr/>
          <a:lstStyle/>
          <a:p>
            <a:pPr algn="ctr"/>
            <a:r>
              <a:rPr lang="en-US" b="1" dirty="0"/>
              <a:t>CLOPIDOGREL AND ASPIRIN IN ACUTE ISCHEMIC STROKE AND HIGH RISK TIA</a:t>
            </a:r>
            <a:br>
              <a:rPr lang="en-US" b="1" dirty="0"/>
            </a:br>
            <a:r>
              <a:rPr lang="en-US" dirty="0"/>
              <a:t>conclusions</a:t>
            </a:r>
          </a:p>
        </p:txBody>
      </p:sp>
      <p:sp>
        <p:nvSpPr>
          <p:cNvPr id="3" name="Text Placeholder 2">
            <a:extLst>
              <a:ext uri="{FF2B5EF4-FFF2-40B4-BE49-F238E27FC236}">
                <a16:creationId xmlns:a16="http://schemas.microsoft.com/office/drawing/2014/main" id="{AAF549EF-F0B5-4484-A9FB-ABE6D64DF0A6}"/>
              </a:ext>
            </a:extLst>
          </p:cNvPr>
          <p:cNvSpPr>
            <a:spLocks noGrp="1"/>
          </p:cNvSpPr>
          <p:nvPr>
            <p:ph type="body" sz="quarter" idx="13"/>
          </p:nvPr>
        </p:nvSpPr>
        <p:spPr>
          <a:xfrm>
            <a:off x="1446212" y="2466268"/>
            <a:ext cx="8534400" cy="2837252"/>
          </a:xfrm>
        </p:spPr>
        <p:txBody>
          <a:bodyPr>
            <a:normAutofit/>
          </a:bodyPr>
          <a:lstStyle/>
          <a:p>
            <a:r>
              <a:rPr lang="en-US" b="1" dirty="0"/>
              <a:t>In patients with minor ischemic stroke or high risk TIA those who received a combination of Clopidogrel and ASA had a lower risk of major ischemic events </a:t>
            </a:r>
          </a:p>
          <a:p>
            <a:r>
              <a:rPr lang="en-US" b="1" dirty="0"/>
              <a:t>The patients who had combination of Clopidogrel and ASA had a higher risk of major hemorrhage at 90 days than those who received ASA alone.</a:t>
            </a:r>
          </a:p>
        </p:txBody>
      </p:sp>
    </p:spTree>
    <p:extLst>
      <p:ext uri="{BB962C8B-B14F-4D97-AF65-F5344CB8AC3E}">
        <p14:creationId xmlns:p14="http://schemas.microsoft.com/office/powerpoint/2010/main" val="2071055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14225C-34DD-43F5-AF47-1BFE95CAE712}"/>
              </a:ext>
            </a:extLst>
          </p:cNvPr>
          <p:cNvSpPr>
            <a:spLocks noGrp="1"/>
          </p:cNvSpPr>
          <p:nvPr>
            <p:ph idx="4294967295"/>
          </p:nvPr>
        </p:nvSpPr>
        <p:spPr>
          <a:xfrm>
            <a:off x="1520516" y="773320"/>
            <a:ext cx="8527434" cy="3527217"/>
          </a:xfrm>
        </p:spPr>
        <p:txBody>
          <a:bodyPr>
            <a:normAutofit fontScale="85000" lnSpcReduction="10000"/>
          </a:bodyPr>
          <a:lstStyle/>
          <a:p>
            <a:pPr marL="0" indent="0" algn="ctr">
              <a:buNone/>
            </a:pPr>
            <a:r>
              <a:rPr lang="en-US" sz="3600" b="1" dirty="0">
                <a:solidFill>
                  <a:schemeClr val="tx1"/>
                </a:solidFill>
              </a:rPr>
              <a:t>THALES TRIAL</a:t>
            </a:r>
          </a:p>
          <a:p>
            <a:pPr marL="0" indent="0" algn="ctr">
              <a:buNone/>
            </a:pPr>
            <a:endParaRPr lang="en-US" sz="3600" dirty="0">
              <a:solidFill>
                <a:schemeClr val="tx1"/>
              </a:solidFill>
            </a:endParaRPr>
          </a:p>
          <a:p>
            <a:pPr marL="0" indent="0" algn="ctr">
              <a:buNone/>
            </a:pPr>
            <a:r>
              <a:rPr lang="en-US" sz="3600" b="1" dirty="0">
                <a:solidFill>
                  <a:schemeClr val="tx1"/>
                </a:solidFill>
              </a:rPr>
              <a:t>TICAGRELOR AND ASPIRIN OR ASPIRIN ALONE IN ACUTE ISCHEMIC STROKE OR TIA</a:t>
            </a:r>
          </a:p>
          <a:p>
            <a:pPr marL="0" indent="0" algn="ctr">
              <a:buNone/>
            </a:pPr>
            <a:endParaRPr lang="en-US" sz="3600" b="1" dirty="0">
              <a:solidFill>
                <a:schemeClr val="tx1"/>
              </a:solidFill>
            </a:endParaRPr>
          </a:p>
          <a:p>
            <a:pPr marL="0" indent="0" algn="ctr">
              <a:buNone/>
            </a:pPr>
            <a:r>
              <a:rPr lang="en-US" sz="3600" b="1" dirty="0">
                <a:solidFill>
                  <a:schemeClr val="tx1"/>
                </a:solidFill>
              </a:rPr>
              <a:t>JULY 16,2020</a:t>
            </a:r>
          </a:p>
        </p:txBody>
      </p:sp>
    </p:spTree>
    <p:extLst>
      <p:ext uri="{BB962C8B-B14F-4D97-AF65-F5344CB8AC3E}">
        <p14:creationId xmlns:p14="http://schemas.microsoft.com/office/powerpoint/2010/main" val="910151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C3379-3E03-416C-82B0-B2C68300E0BA}"/>
              </a:ext>
            </a:extLst>
          </p:cNvPr>
          <p:cNvSpPr>
            <a:spLocks noGrp="1"/>
          </p:cNvSpPr>
          <p:nvPr>
            <p:ph type="title"/>
          </p:nvPr>
        </p:nvSpPr>
        <p:spPr>
          <a:xfrm>
            <a:off x="1141411" y="685800"/>
            <a:ext cx="9144001" cy="1871133"/>
          </a:xfrm>
        </p:spPr>
        <p:txBody>
          <a:bodyPr/>
          <a:lstStyle/>
          <a:p>
            <a:pPr algn="ctr"/>
            <a:r>
              <a:rPr lang="en-US" b="1" dirty="0"/>
              <a:t>CLOPIDOGREL AND ASPIRIN IN ACUTE ISCHEMIC STROKE AND HIGH RISK TIA</a:t>
            </a:r>
            <a:endParaRPr lang="en-US" dirty="0"/>
          </a:p>
        </p:txBody>
      </p:sp>
      <p:sp>
        <p:nvSpPr>
          <p:cNvPr id="3" name="Text Placeholder 2">
            <a:extLst>
              <a:ext uri="{FF2B5EF4-FFF2-40B4-BE49-F238E27FC236}">
                <a16:creationId xmlns:a16="http://schemas.microsoft.com/office/drawing/2014/main" id="{D7473D91-47F7-46D7-AB04-7DF1C2B05791}"/>
              </a:ext>
            </a:extLst>
          </p:cNvPr>
          <p:cNvSpPr>
            <a:spLocks noGrp="1"/>
          </p:cNvSpPr>
          <p:nvPr>
            <p:ph type="body" sz="quarter" idx="13"/>
          </p:nvPr>
        </p:nvSpPr>
        <p:spPr>
          <a:xfrm>
            <a:off x="1446212" y="2267711"/>
            <a:ext cx="8534400" cy="3333641"/>
          </a:xfrm>
        </p:spPr>
        <p:txBody>
          <a:bodyPr>
            <a:normAutofit/>
          </a:bodyPr>
          <a:lstStyle/>
          <a:p>
            <a:r>
              <a:rPr lang="en-US" b="1" dirty="0"/>
              <a:t>The trial is limited by exclusion of:</a:t>
            </a:r>
          </a:p>
          <a:p>
            <a:pPr marL="457200" indent="-457200">
              <a:buFont typeface="+mj-lt"/>
              <a:buAutoNum type="arabicPeriod"/>
            </a:pPr>
            <a:r>
              <a:rPr lang="en-US" b="1" dirty="0"/>
              <a:t>Patients with moderate to severe stroke</a:t>
            </a:r>
          </a:p>
          <a:p>
            <a:pPr marL="457200" indent="-457200">
              <a:buFont typeface="+mj-lt"/>
              <a:buAutoNum type="arabicPeriod"/>
            </a:pPr>
            <a:r>
              <a:rPr lang="en-US" b="1" dirty="0"/>
              <a:t>Patients with cardioembolic stroke</a:t>
            </a:r>
          </a:p>
          <a:p>
            <a:pPr marL="457200" indent="-457200">
              <a:buFont typeface="+mj-lt"/>
              <a:buAutoNum type="arabicPeriod"/>
            </a:pPr>
            <a:r>
              <a:rPr lang="en-US" b="1" dirty="0"/>
              <a:t>Patients who are candidates for thrombolysis or thrombectomy</a:t>
            </a:r>
          </a:p>
          <a:p>
            <a:pPr marL="457200" indent="-457200">
              <a:buFont typeface="+mj-lt"/>
              <a:buAutoNum type="arabicPeriod"/>
            </a:pPr>
            <a:r>
              <a:rPr lang="en-US" b="1" dirty="0"/>
              <a:t>ASA dose has been varied in the 2 treatment arms so underpowered the analysis</a:t>
            </a:r>
          </a:p>
          <a:p>
            <a:endParaRPr lang="en-US" dirty="0"/>
          </a:p>
          <a:p>
            <a:endParaRPr lang="en-US" dirty="0"/>
          </a:p>
        </p:txBody>
      </p:sp>
    </p:spTree>
    <p:extLst>
      <p:ext uri="{BB962C8B-B14F-4D97-AF65-F5344CB8AC3E}">
        <p14:creationId xmlns:p14="http://schemas.microsoft.com/office/powerpoint/2010/main" val="1233886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B4C63-B34F-4A5A-992D-B025DB1723C9}"/>
              </a:ext>
            </a:extLst>
          </p:cNvPr>
          <p:cNvSpPr>
            <a:spLocks noGrp="1"/>
          </p:cNvSpPr>
          <p:nvPr>
            <p:ph type="title"/>
          </p:nvPr>
        </p:nvSpPr>
        <p:spPr>
          <a:xfrm>
            <a:off x="684212" y="173737"/>
            <a:ext cx="10058400" cy="1033272"/>
          </a:xfrm>
        </p:spPr>
        <p:txBody>
          <a:bodyPr/>
          <a:lstStyle/>
          <a:p>
            <a:pPr algn="ctr"/>
            <a:r>
              <a:rPr lang="en-US" b="1" dirty="0"/>
              <a:t>clopidogrel</a:t>
            </a:r>
          </a:p>
        </p:txBody>
      </p:sp>
      <p:sp>
        <p:nvSpPr>
          <p:cNvPr id="3" name="Text Placeholder 2">
            <a:extLst>
              <a:ext uri="{FF2B5EF4-FFF2-40B4-BE49-F238E27FC236}">
                <a16:creationId xmlns:a16="http://schemas.microsoft.com/office/drawing/2014/main" id="{16E8D406-5E13-47FC-ADDF-E3E8D87DD035}"/>
              </a:ext>
            </a:extLst>
          </p:cNvPr>
          <p:cNvSpPr>
            <a:spLocks noGrp="1"/>
          </p:cNvSpPr>
          <p:nvPr>
            <p:ph type="body" idx="1"/>
          </p:nvPr>
        </p:nvSpPr>
        <p:spPr>
          <a:xfrm>
            <a:off x="684212" y="2717074"/>
            <a:ext cx="8535988" cy="2670048"/>
          </a:xfrm>
        </p:spPr>
        <p:txBody>
          <a:bodyPr>
            <a:normAutofit fontScale="25000" lnSpcReduction="20000"/>
          </a:bodyPr>
          <a:lstStyle/>
          <a:p>
            <a:r>
              <a:rPr lang="en-US" sz="6400" b="1" dirty="0"/>
              <a:t>Clopidogrel blocks platelet aggregation through the P2Y</a:t>
            </a:r>
            <a:r>
              <a:rPr lang="en-US" sz="6400" b="1" baseline="-25000" dirty="0"/>
              <a:t>12  </a:t>
            </a:r>
            <a:r>
              <a:rPr lang="en-US" sz="6400" b="1" dirty="0"/>
              <a:t>receptor pathway, a mechanism that is synergistic with ASA in platelet aggregation assays.</a:t>
            </a:r>
          </a:p>
          <a:p>
            <a:r>
              <a:rPr lang="en-US" sz="6400" b="1" dirty="0"/>
              <a:t>Effectiveness of Clopidogrel results from its antiplatelet activity which is dependent on its conversion to an active metabolite by the cytochrome P450 system principally CYP2C19.</a:t>
            </a:r>
          </a:p>
          <a:p>
            <a:r>
              <a:rPr lang="en-US" sz="6400" b="1" dirty="0"/>
              <a:t>It has reduced effect in patients who are homozygous for nonfunctional alleles of the CYP2C19 gene. These patients were termed as CYP2C19 poor metabolizers</a:t>
            </a:r>
          </a:p>
          <a:p>
            <a:r>
              <a:rPr lang="en-US" sz="6400" b="1" dirty="0"/>
              <a:t>People who are poor metabolizers at CYP2C19 may not respond well to clopidogrel and may fail stroke prevention. </a:t>
            </a:r>
          </a:p>
          <a:p>
            <a:r>
              <a:rPr lang="en-US" sz="6400" b="1" dirty="0"/>
              <a:t>Side effects of Clopidogrel are:</a:t>
            </a:r>
          </a:p>
          <a:p>
            <a:pPr marL="457200" indent="-457200">
              <a:buFont typeface="+mj-lt"/>
              <a:buAutoNum type="arabicPeriod"/>
            </a:pPr>
            <a:r>
              <a:rPr lang="en-US" sz="5000" b="1" dirty="0"/>
              <a:t>Bleeding</a:t>
            </a:r>
          </a:p>
          <a:p>
            <a:pPr marL="457200" indent="-457200">
              <a:buFont typeface="+mj-lt"/>
              <a:buAutoNum type="arabicPeriod"/>
            </a:pPr>
            <a:r>
              <a:rPr lang="en-US" sz="5000" b="1" dirty="0"/>
              <a:t>Abdominal pain, nausea, dyspepsia, diarrhea</a:t>
            </a:r>
          </a:p>
          <a:p>
            <a:pPr marL="457200" indent="-457200">
              <a:buFont typeface="+mj-lt"/>
              <a:buAutoNum type="arabicPeriod"/>
            </a:pPr>
            <a:r>
              <a:rPr lang="en-US" sz="5000" b="1" dirty="0"/>
              <a:t>Angioedema</a:t>
            </a:r>
          </a:p>
          <a:p>
            <a:pPr marL="457200" indent="-457200">
              <a:buFont typeface="+mj-lt"/>
              <a:buAutoNum type="arabicPeriod"/>
            </a:pPr>
            <a:r>
              <a:rPr lang="en-US" sz="5000" b="1" dirty="0"/>
              <a:t>Chest pain, hypertension</a:t>
            </a:r>
          </a:p>
          <a:p>
            <a:pPr marL="457200" indent="-457200">
              <a:buFont typeface="+mj-lt"/>
              <a:buAutoNum type="arabicPeriod"/>
            </a:pPr>
            <a:r>
              <a:rPr lang="en-US" sz="5000" b="1" dirty="0"/>
              <a:t>Dizziness, headache</a:t>
            </a:r>
          </a:p>
          <a:p>
            <a:pPr marL="457200" indent="-457200">
              <a:buFont typeface="+mj-lt"/>
              <a:buAutoNum type="arabicPeriod"/>
            </a:pPr>
            <a:r>
              <a:rPr lang="en-US" sz="5000" b="1" dirty="0"/>
              <a:t>Arthralgia, back pain</a:t>
            </a:r>
          </a:p>
          <a:p>
            <a:pPr marL="457200" indent="-457200">
              <a:buFont typeface="+mj-lt"/>
              <a:buAutoNum type="arabicPeriod"/>
            </a:pPr>
            <a:r>
              <a:rPr lang="en-US" sz="5000" b="1" dirty="0"/>
              <a:t>Depression</a:t>
            </a:r>
          </a:p>
          <a:p>
            <a:pPr marL="457200" indent="-457200">
              <a:buFont typeface="+mj-lt"/>
              <a:buAutoNum type="arabicPeriod"/>
            </a:pPr>
            <a:r>
              <a:rPr lang="en-US" sz="5000" b="1" dirty="0"/>
              <a:t>Dyspnea</a:t>
            </a:r>
          </a:p>
          <a:p>
            <a:pPr marL="457200" indent="-457200">
              <a:buFont typeface="+mj-lt"/>
              <a:buAutoNum type="arabicPeriod"/>
            </a:pPr>
            <a:r>
              <a:rPr lang="en-US" sz="5000" b="1" dirty="0"/>
              <a:t>Rash</a:t>
            </a:r>
          </a:p>
          <a:p>
            <a:pPr marL="457200" indent="-457200">
              <a:buFont typeface="+mj-lt"/>
              <a:buAutoNum type="arabicPeriod"/>
            </a:pPr>
            <a:endParaRPr lang="en-US" dirty="0"/>
          </a:p>
        </p:txBody>
      </p:sp>
    </p:spTree>
    <p:extLst>
      <p:ext uri="{BB962C8B-B14F-4D97-AF65-F5344CB8AC3E}">
        <p14:creationId xmlns:p14="http://schemas.microsoft.com/office/powerpoint/2010/main" val="10520501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B4C63-B34F-4A5A-992D-B025DB1723C9}"/>
              </a:ext>
            </a:extLst>
          </p:cNvPr>
          <p:cNvSpPr>
            <a:spLocks noGrp="1"/>
          </p:cNvSpPr>
          <p:nvPr>
            <p:ph type="title"/>
          </p:nvPr>
        </p:nvSpPr>
        <p:spPr>
          <a:xfrm>
            <a:off x="684212" y="553865"/>
            <a:ext cx="10058400" cy="1416014"/>
          </a:xfrm>
        </p:spPr>
        <p:txBody>
          <a:bodyPr/>
          <a:lstStyle/>
          <a:p>
            <a:pPr algn="ctr"/>
            <a:r>
              <a:rPr lang="en-US" b="1" dirty="0"/>
              <a:t>What do we use now?</a:t>
            </a:r>
          </a:p>
        </p:txBody>
      </p:sp>
      <p:sp>
        <p:nvSpPr>
          <p:cNvPr id="3" name="Text Placeholder 2">
            <a:extLst>
              <a:ext uri="{FF2B5EF4-FFF2-40B4-BE49-F238E27FC236}">
                <a16:creationId xmlns:a16="http://schemas.microsoft.com/office/drawing/2014/main" id="{16E8D406-5E13-47FC-ADDF-E3E8D87DD035}"/>
              </a:ext>
            </a:extLst>
          </p:cNvPr>
          <p:cNvSpPr>
            <a:spLocks noGrp="1"/>
          </p:cNvSpPr>
          <p:nvPr>
            <p:ph type="body" idx="1"/>
          </p:nvPr>
        </p:nvSpPr>
        <p:spPr>
          <a:xfrm>
            <a:off x="684212" y="2717074"/>
            <a:ext cx="8535988" cy="2670048"/>
          </a:xfrm>
        </p:spPr>
        <p:txBody>
          <a:bodyPr>
            <a:normAutofit fontScale="25000" lnSpcReduction="20000"/>
          </a:bodyPr>
          <a:lstStyle/>
          <a:p>
            <a:r>
              <a:rPr lang="en-US" sz="6200" b="1" dirty="0"/>
              <a:t>Risk of a subsequent stroke is 5-10% in the first few months. Clopidogrel and ASA has been shown to reduce the risk of stroke in  CHANCE and POINT trials.</a:t>
            </a:r>
          </a:p>
          <a:p>
            <a:r>
              <a:rPr lang="en-US" sz="6200" b="1" dirty="0"/>
              <a:t>Clopidogrel needs hepatic conversion to its active form to be effective that is inefficient in 25% of white and 60% OF Asian patients so efficacy is uncertain in these patients.</a:t>
            </a:r>
          </a:p>
          <a:p>
            <a:r>
              <a:rPr lang="en-US" sz="6200" b="1" dirty="0"/>
              <a:t>Ticagrelor failed to be superior to ASA in head to head trial for prevention of subsequent ischemic strokes and the combination benefit only lasts for 30 days. After 30 days bleeding complications surpass the efficacy.</a:t>
            </a:r>
          </a:p>
          <a:p>
            <a:r>
              <a:rPr lang="en-US" sz="6200" b="1" dirty="0"/>
              <a:t>Differences in patient populations and outcome definitions prevent comparisons of the results of these trials.</a:t>
            </a:r>
          </a:p>
          <a:p>
            <a:r>
              <a:rPr lang="en-US" sz="6200" b="1" dirty="0"/>
              <a:t>Severe stroke patients or </a:t>
            </a:r>
            <a:r>
              <a:rPr lang="en-US" sz="6200" b="1" dirty="0" err="1"/>
              <a:t>Tpa</a:t>
            </a:r>
            <a:r>
              <a:rPr lang="en-US" sz="6200" b="1" dirty="0"/>
              <a:t> patients were excluded.</a:t>
            </a:r>
          </a:p>
          <a:p>
            <a:endParaRPr lang="en-US" sz="6200" b="1" dirty="0"/>
          </a:p>
          <a:p>
            <a:endParaRPr lang="en-US" dirty="0"/>
          </a:p>
          <a:p>
            <a:endParaRPr lang="en-US" dirty="0"/>
          </a:p>
          <a:p>
            <a:endParaRPr lang="en-US" dirty="0"/>
          </a:p>
        </p:txBody>
      </p:sp>
    </p:spTree>
    <p:extLst>
      <p:ext uri="{BB962C8B-B14F-4D97-AF65-F5344CB8AC3E}">
        <p14:creationId xmlns:p14="http://schemas.microsoft.com/office/powerpoint/2010/main" val="392678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A7EC2-217D-49B0-917B-2FB1597B06ED}"/>
              </a:ext>
            </a:extLst>
          </p:cNvPr>
          <p:cNvSpPr>
            <a:spLocks noGrp="1"/>
          </p:cNvSpPr>
          <p:nvPr>
            <p:ph type="title"/>
          </p:nvPr>
        </p:nvSpPr>
        <p:spPr>
          <a:xfrm>
            <a:off x="684213" y="685800"/>
            <a:ext cx="10058400" cy="1346781"/>
          </a:xfrm>
        </p:spPr>
        <p:txBody>
          <a:bodyPr>
            <a:normAutofit fontScale="90000"/>
          </a:bodyPr>
          <a:lstStyle/>
          <a:p>
            <a:pPr algn="ctr"/>
            <a:r>
              <a:rPr lang="en-US" sz="3200" b="1" dirty="0">
                <a:solidFill>
                  <a:schemeClr val="tx1"/>
                </a:solidFill>
              </a:rPr>
              <a:t>TICAGRELOR AND ASPIRIN OR ASPIRIN ALONE IN ACUTE ISCHEMIC STROKE OR TIA</a:t>
            </a:r>
            <a:br>
              <a:rPr lang="en-US" sz="3200" b="1" dirty="0">
                <a:solidFill>
                  <a:schemeClr val="tx1"/>
                </a:solidFill>
              </a:rPr>
            </a:br>
            <a:endParaRPr lang="en-US" dirty="0"/>
          </a:p>
        </p:txBody>
      </p:sp>
      <p:sp>
        <p:nvSpPr>
          <p:cNvPr id="3" name="Text Placeholder 2">
            <a:extLst>
              <a:ext uri="{FF2B5EF4-FFF2-40B4-BE49-F238E27FC236}">
                <a16:creationId xmlns:a16="http://schemas.microsoft.com/office/drawing/2014/main" id="{E2E5A5A2-3683-4C8B-8AB1-5EC77494DF19}"/>
              </a:ext>
            </a:extLst>
          </p:cNvPr>
          <p:cNvSpPr>
            <a:spLocks noGrp="1"/>
          </p:cNvSpPr>
          <p:nvPr>
            <p:ph type="body" idx="1"/>
          </p:nvPr>
        </p:nvSpPr>
        <p:spPr>
          <a:xfrm>
            <a:off x="684212" y="2032581"/>
            <a:ext cx="9217434" cy="3961819"/>
          </a:xfrm>
        </p:spPr>
        <p:txBody>
          <a:bodyPr>
            <a:normAutofit fontScale="92500" lnSpcReduction="20000"/>
          </a:bodyPr>
          <a:lstStyle/>
          <a:p>
            <a:r>
              <a:rPr lang="en-US" b="1" dirty="0"/>
              <a:t>Randomized, placebo controlled, double blind trial</a:t>
            </a:r>
          </a:p>
          <a:p>
            <a:r>
              <a:rPr lang="en-US" b="1" dirty="0"/>
              <a:t>Patients had either mild to moderate acute non cardioembolic ischemic stroke with NIHSS score of 5 or less or TIA</a:t>
            </a:r>
          </a:p>
          <a:p>
            <a:r>
              <a:rPr lang="en-US" b="1" dirty="0"/>
              <a:t>Patients were assigned within 24 hours after symptom onset:</a:t>
            </a:r>
          </a:p>
          <a:p>
            <a:pPr marL="457200" indent="-457200">
              <a:buAutoNum type="arabicParenR"/>
            </a:pPr>
            <a:r>
              <a:rPr lang="en-US" b="1" dirty="0"/>
              <a:t>Ticagrelor 180mg loading dose followed by 90mg BID plus ASA 300-325mg on the first day followed by 75-100mg daily for 30 days</a:t>
            </a:r>
          </a:p>
          <a:p>
            <a:pPr marL="457200" indent="-457200">
              <a:buAutoNum type="arabicParenR"/>
            </a:pPr>
            <a:r>
              <a:rPr lang="en-US" b="1" dirty="0"/>
              <a:t>Matching placebo plus ASA</a:t>
            </a:r>
          </a:p>
          <a:p>
            <a:r>
              <a:rPr lang="en-US" b="1" dirty="0"/>
              <a:t>Primary outcome was a composite of stroke or death within 30 days</a:t>
            </a:r>
          </a:p>
          <a:p>
            <a:r>
              <a:rPr lang="en-US" b="1" dirty="0"/>
              <a:t>Secondary outcomes were first subsequent ischemic stroke and incidence of disability within 30 days</a:t>
            </a:r>
          </a:p>
          <a:p>
            <a:r>
              <a:rPr lang="en-US" b="1" dirty="0"/>
              <a:t>Primary safety outcome was severe bleeding</a:t>
            </a:r>
          </a:p>
          <a:p>
            <a:endParaRPr lang="en-US" dirty="0"/>
          </a:p>
        </p:txBody>
      </p:sp>
    </p:spTree>
    <p:extLst>
      <p:ext uri="{BB962C8B-B14F-4D97-AF65-F5344CB8AC3E}">
        <p14:creationId xmlns:p14="http://schemas.microsoft.com/office/powerpoint/2010/main" val="2752293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F5498AE-F63B-4AA4-BABA-95F610599D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5050" y="0"/>
            <a:ext cx="50403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5240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6A5E3F49-D90D-4AB4-9BB1-0F344F2A61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0638" y="0"/>
            <a:ext cx="45291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3095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4BDE8DC9-B1C9-4CC0-AB39-E4BFBF0B9C2B}"/>
              </a:ext>
            </a:extLst>
          </p:cNvPr>
          <p:cNvGraphicFramePr>
            <a:graphicFrameLocks noGrp="1"/>
          </p:cNvGraphicFramePr>
          <p:nvPr>
            <p:extLst>
              <p:ext uri="{D42A27DB-BD31-4B8C-83A1-F6EECF244321}">
                <p14:modId xmlns:p14="http://schemas.microsoft.com/office/powerpoint/2010/main" val="1726873245"/>
              </p:ext>
            </p:extLst>
          </p:nvPr>
        </p:nvGraphicFramePr>
        <p:xfrm>
          <a:off x="2867941" y="155879"/>
          <a:ext cx="7305401" cy="3607395"/>
        </p:xfrm>
        <a:graphic>
          <a:graphicData uri="http://schemas.openxmlformats.org/drawingml/2006/table">
            <a:tbl>
              <a:tblPr/>
              <a:tblGrid>
                <a:gridCol w="141818">
                  <a:extLst>
                    <a:ext uri="{9D8B030D-6E8A-4147-A177-3AD203B41FA5}">
                      <a16:colId xmlns:a16="http://schemas.microsoft.com/office/drawing/2014/main" val="2098621911"/>
                    </a:ext>
                  </a:extLst>
                </a:gridCol>
                <a:gridCol w="64233">
                  <a:extLst>
                    <a:ext uri="{9D8B030D-6E8A-4147-A177-3AD203B41FA5}">
                      <a16:colId xmlns:a16="http://schemas.microsoft.com/office/drawing/2014/main" val="2507609031"/>
                    </a:ext>
                  </a:extLst>
                </a:gridCol>
                <a:gridCol w="64233">
                  <a:extLst>
                    <a:ext uri="{9D8B030D-6E8A-4147-A177-3AD203B41FA5}">
                      <a16:colId xmlns:a16="http://schemas.microsoft.com/office/drawing/2014/main" val="1063224655"/>
                    </a:ext>
                  </a:extLst>
                </a:gridCol>
                <a:gridCol w="64233">
                  <a:extLst>
                    <a:ext uri="{9D8B030D-6E8A-4147-A177-3AD203B41FA5}">
                      <a16:colId xmlns:a16="http://schemas.microsoft.com/office/drawing/2014/main" val="1242754090"/>
                    </a:ext>
                  </a:extLst>
                </a:gridCol>
                <a:gridCol w="64233">
                  <a:extLst>
                    <a:ext uri="{9D8B030D-6E8A-4147-A177-3AD203B41FA5}">
                      <a16:colId xmlns:a16="http://schemas.microsoft.com/office/drawing/2014/main" val="3221575223"/>
                    </a:ext>
                  </a:extLst>
                </a:gridCol>
                <a:gridCol w="67182">
                  <a:extLst>
                    <a:ext uri="{9D8B030D-6E8A-4147-A177-3AD203B41FA5}">
                      <a16:colId xmlns:a16="http://schemas.microsoft.com/office/drawing/2014/main" val="1969344633"/>
                    </a:ext>
                  </a:extLst>
                </a:gridCol>
                <a:gridCol w="64233">
                  <a:extLst>
                    <a:ext uri="{9D8B030D-6E8A-4147-A177-3AD203B41FA5}">
                      <a16:colId xmlns:a16="http://schemas.microsoft.com/office/drawing/2014/main" val="3451174869"/>
                    </a:ext>
                  </a:extLst>
                </a:gridCol>
                <a:gridCol w="72852">
                  <a:extLst>
                    <a:ext uri="{9D8B030D-6E8A-4147-A177-3AD203B41FA5}">
                      <a16:colId xmlns:a16="http://schemas.microsoft.com/office/drawing/2014/main" val="2790993854"/>
                    </a:ext>
                  </a:extLst>
                </a:gridCol>
                <a:gridCol w="72852">
                  <a:extLst>
                    <a:ext uri="{9D8B030D-6E8A-4147-A177-3AD203B41FA5}">
                      <a16:colId xmlns:a16="http://schemas.microsoft.com/office/drawing/2014/main" val="1171243536"/>
                    </a:ext>
                  </a:extLst>
                </a:gridCol>
                <a:gridCol w="72852">
                  <a:extLst>
                    <a:ext uri="{9D8B030D-6E8A-4147-A177-3AD203B41FA5}">
                      <a16:colId xmlns:a16="http://schemas.microsoft.com/office/drawing/2014/main" val="1614386979"/>
                    </a:ext>
                  </a:extLst>
                </a:gridCol>
                <a:gridCol w="72852">
                  <a:extLst>
                    <a:ext uri="{9D8B030D-6E8A-4147-A177-3AD203B41FA5}">
                      <a16:colId xmlns:a16="http://schemas.microsoft.com/office/drawing/2014/main" val="3960735792"/>
                    </a:ext>
                  </a:extLst>
                </a:gridCol>
                <a:gridCol w="72852">
                  <a:extLst>
                    <a:ext uri="{9D8B030D-6E8A-4147-A177-3AD203B41FA5}">
                      <a16:colId xmlns:a16="http://schemas.microsoft.com/office/drawing/2014/main" val="699499405"/>
                    </a:ext>
                  </a:extLst>
                </a:gridCol>
                <a:gridCol w="72852">
                  <a:extLst>
                    <a:ext uri="{9D8B030D-6E8A-4147-A177-3AD203B41FA5}">
                      <a16:colId xmlns:a16="http://schemas.microsoft.com/office/drawing/2014/main" val="945994099"/>
                    </a:ext>
                  </a:extLst>
                </a:gridCol>
                <a:gridCol w="72852">
                  <a:extLst>
                    <a:ext uri="{9D8B030D-6E8A-4147-A177-3AD203B41FA5}">
                      <a16:colId xmlns:a16="http://schemas.microsoft.com/office/drawing/2014/main" val="510160380"/>
                    </a:ext>
                  </a:extLst>
                </a:gridCol>
                <a:gridCol w="72852">
                  <a:extLst>
                    <a:ext uri="{9D8B030D-6E8A-4147-A177-3AD203B41FA5}">
                      <a16:colId xmlns:a16="http://schemas.microsoft.com/office/drawing/2014/main" val="1067903896"/>
                    </a:ext>
                  </a:extLst>
                </a:gridCol>
                <a:gridCol w="72852">
                  <a:extLst>
                    <a:ext uri="{9D8B030D-6E8A-4147-A177-3AD203B41FA5}">
                      <a16:colId xmlns:a16="http://schemas.microsoft.com/office/drawing/2014/main" val="3630129479"/>
                    </a:ext>
                  </a:extLst>
                </a:gridCol>
                <a:gridCol w="72852">
                  <a:extLst>
                    <a:ext uri="{9D8B030D-6E8A-4147-A177-3AD203B41FA5}">
                      <a16:colId xmlns:a16="http://schemas.microsoft.com/office/drawing/2014/main" val="4214026737"/>
                    </a:ext>
                  </a:extLst>
                </a:gridCol>
                <a:gridCol w="72852">
                  <a:extLst>
                    <a:ext uri="{9D8B030D-6E8A-4147-A177-3AD203B41FA5}">
                      <a16:colId xmlns:a16="http://schemas.microsoft.com/office/drawing/2014/main" val="2835788932"/>
                    </a:ext>
                  </a:extLst>
                </a:gridCol>
                <a:gridCol w="72852">
                  <a:extLst>
                    <a:ext uri="{9D8B030D-6E8A-4147-A177-3AD203B41FA5}">
                      <a16:colId xmlns:a16="http://schemas.microsoft.com/office/drawing/2014/main" val="3482284549"/>
                    </a:ext>
                  </a:extLst>
                </a:gridCol>
                <a:gridCol w="72852">
                  <a:extLst>
                    <a:ext uri="{9D8B030D-6E8A-4147-A177-3AD203B41FA5}">
                      <a16:colId xmlns:a16="http://schemas.microsoft.com/office/drawing/2014/main" val="2696294025"/>
                    </a:ext>
                  </a:extLst>
                </a:gridCol>
                <a:gridCol w="72852">
                  <a:extLst>
                    <a:ext uri="{9D8B030D-6E8A-4147-A177-3AD203B41FA5}">
                      <a16:colId xmlns:a16="http://schemas.microsoft.com/office/drawing/2014/main" val="1773024064"/>
                    </a:ext>
                  </a:extLst>
                </a:gridCol>
                <a:gridCol w="72852">
                  <a:extLst>
                    <a:ext uri="{9D8B030D-6E8A-4147-A177-3AD203B41FA5}">
                      <a16:colId xmlns:a16="http://schemas.microsoft.com/office/drawing/2014/main" val="21132896"/>
                    </a:ext>
                  </a:extLst>
                </a:gridCol>
                <a:gridCol w="72852">
                  <a:extLst>
                    <a:ext uri="{9D8B030D-6E8A-4147-A177-3AD203B41FA5}">
                      <a16:colId xmlns:a16="http://schemas.microsoft.com/office/drawing/2014/main" val="142013078"/>
                    </a:ext>
                  </a:extLst>
                </a:gridCol>
                <a:gridCol w="72852">
                  <a:extLst>
                    <a:ext uri="{9D8B030D-6E8A-4147-A177-3AD203B41FA5}">
                      <a16:colId xmlns:a16="http://schemas.microsoft.com/office/drawing/2014/main" val="3971790333"/>
                    </a:ext>
                  </a:extLst>
                </a:gridCol>
                <a:gridCol w="72852">
                  <a:extLst>
                    <a:ext uri="{9D8B030D-6E8A-4147-A177-3AD203B41FA5}">
                      <a16:colId xmlns:a16="http://schemas.microsoft.com/office/drawing/2014/main" val="57136497"/>
                    </a:ext>
                  </a:extLst>
                </a:gridCol>
                <a:gridCol w="72852">
                  <a:extLst>
                    <a:ext uri="{9D8B030D-6E8A-4147-A177-3AD203B41FA5}">
                      <a16:colId xmlns:a16="http://schemas.microsoft.com/office/drawing/2014/main" val="2341502444"/>
                    </a:ext>
                  </a:extLst>
                </a:gridCol>
                <a:gridCol w="72852">
                  <a:extLst>
                    <a:ext uri="{9D8B030D-6E8A-4147-A177-3AD203B41FA5}">
                      <a16:colId xmlns:a16="http://schemas.microsoft.com/office/drawing/2014/main" val="4254658893"/>
                    </a:ext>
                  </a:extLst>
                </a:gridCol>
                <a:gridCol w="72852">
                  <a:extLst>
                    <a:ext uri="{9D8B030D-6E8A-4147-A177-3AD203B41FA5}">
                      <a16:colId xmlns:a16="http://schemas.microsoft.com/office/drawing/2014/main" val="1533013992"/>
                    </a:ext>
                  </a:extLst>
                </a:gridCol>
                <a:gridCol w="72852">
                  <a:extLst>
                    <a:ext uri="{9D8B030D-6E8A-4147-A177-3AD203B41FA5}">
                      <a16:colId xmlns:a16="http://schemas.microsoft.com/office/drawing/2014/main" val="981811057"/>
                    </a:ext>
                  </a:extLst>
                </a:gridCol>
                <a:gridCol w="72852">
                  <a:extLst>
                    <a:ext uri="{9D8B030D-6E8A-4147-A177-3AD203B41FA5}">
                      <a16:colId xmlns:a16="http://schemas.microsoft.com/office/drawing/2014/main" val="715592809"/>
                    </a:ext>
                  </a:extLst>
                </a:gridCol>
                <a:gridCol w="72852">
                  <a:extLst>
                    <a:ext uri="{9D8B030D-6E8A-4147-A177-3AD203B41FA5}">
                      <a16:colId xmlns:a16="http://schemas.microsoft.com/office/drawing/2014/main" val="2868977318"/>
                    </a:ext>
                  </a:extLst>
                </a:gridCol>
                <a:gridCol w="72852">
                  <a:extLst>
                    <a:ext uri="{9D8B030D-6E8A-4147-A177-3AD203B41FA5}">
                      <a16:colId xmlns:a16="http://schemas.microsoft.com/office/drawing/2014/main" val="21382188"/>
                    </a:ext>
                  </a:extLst>
                </a:gridCol>
                <a:gridCol w="72852">
                  <a:extLst>
                    <a:ext uri="{9D8B030D-6E8A-4147-A177-3AD203B41FA5}">
                      <a16:colId xmlns:a16="http://schemas.microsoft.com/office/drawing/2014/main" val="1937093623"/>
                    </a:ext>
                  </a:extLst>
                </a:gridCol>
                <a:gridCol w="72852">
                  <a:extLst>
                    <a:ext uri="{9D8B030D-6E8A-4147-A177-3AD203B41FA5}">
                      <a16:colId xmlns:a16="http://schemas.microsoft.com/office/drawing/2014/main" val="2579012396"/>
                    </a:ext>
                  </a:extLst>
                </a:gridCol>
                <a:gridCol w="72852">
                  <a:extLst>
                    <a:ext uri="{9D8B030D-6E8A-4147-A177-3AD203B41FA5}">
                      <a16:colId xmlns:a16="http://schemas.microsoft.com/office/drawing/2014/main" val="1282026117"/>
                    </a:ext>
                  </a:extLst>
                </a:gridCol>
                <a:gridCol w="72852">
                  <a:extLst>
                    <a:ext uri="{9D8B030D-6E8A-4147-A177-3AD203B41FA5}">
                      <a16:colId xmlns:a16="http://schemas.microsoft.com/office/drawing/2014/main" val="3480597832"/>
                    </a:ext>
                  </a:extLst>
                </a:gridCol>
                <a:gridCol w="72852">
                  <a:extLst>
                    <a:ext uri="{9D8B030D-6E8A-4147-A177-3AD203B41FA5}">
                      <a16:colId xmlns:a16="http://schemas.microsoft.com/office/drawing/2014/main" val="59996660"/>
                    </a:ext>
                  </a:extLst>
                </a:gridCol>
                <a:gridCol w="72852">
                  <a:extLst>
                    <a:ext uri="{9D8B030D-6E8A-4147-A177-3AD203B41FA5}">
                      <a16:colId xmlns:a16="http://schemas.microsoft.com/office/drawing/2014/main" val="1288925313"/>
                    </a:ext>
                  </a:extLst>
                </a:gridCol>
                <a:gridCol w="72852">
                  <a:extLst>
                    <a:ext uri="{9D8B030D-6E8A-4147-A177-3AD203B41FA5}">
                      <a16:colId xmlns:a16="http://schemas.microsoft.com/office/drawing/2014/main" val="2136561689"/>
                    </a:ext>
                  </a:extLst>
                </a:gridCol>
                <a:gridCol w="72852">
                  <a:extLst>
                    <a:ext uri="{9D8B030D-6E8A-4147-A177-3AD203B41FA5}">
                      <a16:colId xmlns:a16="http://schemas.microsoft.com/office/drawing/2014/main" val="3082864472"/>
                    </a:ext>
                  </a:extLst>
                </a:gridCol>
                <a:gridCol w="72852">
                  <a:extLst>
                    <a:ext uri="{9D8B030D-6E8A-4147-A177-3AD203B41FA5}">
                      <a16:colId xmlns:a16="http://schemas.microsoft.com/office/drawing/2014/main" val="3224256141"/>
                    </a:ext>
                  </a:extLst>
                </a:gridCol>
                <a:gridCol w="72852">
                  <a:extLst>
                    <a:ext uri="{9D8B030D-6E8A-4147-A177-3AD203B41FA5}">
                      <a16:colId xmlns:a16="http://schemas.microsoft.com/office/drawing/2014/main" val="46276795"/>
                    </a:ext>
                  </a:extLst>
                </a:gridCol>
                <a:gridCol w="72852">
                  <a:extLst>
                    <a:ext uri="{9D8B030D-6E8A-4147-A177-3AD203B41FA5}">
                      <a16:colId xmlns:a16="http://schemas.microsoft.com/office/drawing/2014/main" val="914162281"/>
                    </a:ext>
                  </a:extLst>
                </a:gridCol>
                <a:gridCol w="72852">
                  <a:extLst>
                    <a:ext uri="{9D8B030D-6E8A-4147-A177-3AD203B41FA5}">
                      <a16:colId xmlns:a16="http://schemas.microsoft.com/office/drawing/2014/main" val="3184294711"/>
                    </a:ext>
                  </a:extLst>
                </a:gridCol>
                <a:gridCol w="72852">
                  <a:extLst>
                    <a:ext uri="{9D8B030D-6E8A-4147-A177-3AD203B41FA5}">
                      <a16:colId xmlns:a16="http://schemas.microsoft.com/office/drawing/2014/main" val="4065196617"/>
                    </a:ext>
                  </a:extLst>
                </a:gridCol>
                <a:gridCol w="72852">
                  <a:extLst>
                    <a:ext uri="{9D8B030D-6E8A-4147-A177-3AD203B41FA5}">
                      <a16:colId xmlns:a16="http://schemas.microsoft.com/office/drawing/2014/main" val="3222872211"/>
                    </a:ext>
                  </a:extLst>
                </a:gridCol>
                <a:gridCol w="72852">
                  <a:extLst>
                    <a:ext uri="{9D8B030D-6E8A-4147-A177-3AD203B41FA5}">
                      <a16:colId xmlns:a16="http://schemas.microsoft.com/office/drawing/2014/main" val="784005203"/>
                    </a:ext>
                  </a:extLst>
                </a:gridCol>
                <a:gridCol w="72852">
                  <a:extLst>
                    <a:ext uri="{9D8B030D-6E8A-4147-A177-3AD203B41FA5}">
                      <a16:colId xmlns:a16="http://schemas.microsoft.com/office/drawing/2014/main" val="179976221"/>
                    </a:ext>
                  </a:extLst>
                </a:gridCol>
                <a:gridCol w="72852">
                  <a:extLst>
                    <a:ext uri="{9D8B030D-6E8A-4147-A177-3AD203B41FA5}">
                      <a16:colId xmlns:a16="http://schemas.microsoft.com/office/drawing/2014/main" val="3309587545"/>
                    </a:ext>
                  </a:extLst>
                </a:gridCol>
                <a:gridCol w="72852">
                  <a:extLst>
                    <a:ext uri="{9D8B030D-6E8A-4147-A177-3AD203B41FA5}">
                      <a16:colId xmlns:a16="http://schemas.microsoft.com/office/drawing/2014/main" val="671106872"/>
                    </a:ext>
                  </a:extLst>
                </a:gridCol>
                <a:gridCol w="72852">
                  <a:extLst>
                    <a:ext uri="{9D8B030D-6E8A-4147-A177-3AD203B41FA5}">
                      <a16:colId xmlns:a16="http://schemas.microsoft.com/office/drawing/2014/main" val="1041030223"/>
                    </a:ext>
                  </a:extLst>
                </a:gridCol>
                <a:gridCol w="72852">
                  <a:extLst>
                    <a:ext uri="{9D8B030D-6E8A-4147-A177-3AD203B41FA5}">
                      <a16:colId xmlns:a16="http://schemas.microsoft.com/office/drawing/2014/main" val="3403274710"/>
                    </a:ext>
                  </a:extLst>
                </a:gridCol>
                <a:gridCol w="72852">
                  <a:extLst>
                    <a:ext uri="{9D8B030D-6E8A-4147-A177-3AD203B41FA5}">
                      <a16:colId xmlns:a16="http://schemas.microsoft.com/office/drawing/2014/main" val="4259004206"/>
                    </a:ext>
                  </a:extLst>
                </a:gridCol>
                <a:gridCol w="72852">
                  <a:extLst>
                    <a:ext uri="{9D8B030D-6E8A-4147-A177-3AD203B41FA5}">
                      <a16:colId xmlns:a16="http://schemas.microsoft.com/office/drawing/2014/main" val="269552092"/>
                    </a:ext>
                  </a:extLst>
                </a:gridCol>
                <a:gridCol w="72852">
                  <a:extLst>
                    <a:ext uri="{9D8B030D-6E8A-4147-A177-3AD203B41FA5}">
                      <a16:colId xmlns:a16="http://schemas.microsoft.com/office/drawing/2014/main" val="4007930228"/>
                    </a:ext>
                  </a:extLst>
                </a:gridCol>
                <a:gridCol w="72852">
                  <a:extLst>
                    <a:ext uri="{9D8B030D-6E8A-4147-A177-3AD203B41FA5}">
                      <a16:colId xmlns:a16="http://schemas.microsoft.com/office/drawing/2014/main" val="115115808"/>
                    </a:ext>
                  </a:extLst>
                </a:gridCol>
                <a:gridCol w="72852">
                  <a:extLst>
                    <a:ext uri="{9D8B030D-6E8A-4147-A177-3AD203B41FA5}">
                      <a16:colId xmlns:a16="http://schemas.microsoft.com/office/drawing/2014/main" val="4671876"/>
                    </a:ext>
                  </a:extLst>
                </a:gridCol>
                <a:gridCol w="72852">
                  <a:extLst>
                    <a:ext uri="{9D8B030D-6E8A-4147-A177-3AD203B41FA5}">
                      <a16:colId xmlns:a16="http://schemas.microsoft.com/office/drawing/2014/main" val="3625517462"/>
                    </a:ext>
                  </a:extLst>
                </a:gridCol>
                <a:gridCol w="72852">
                  <a:extLst>
                    <a:ext uri="{9D8B030D-6E8A-4147-A177-3AD203B41FA5}">
                      <a16:colId xmlns:a16="http://schemas.microsoft.com/office/drawing/2014/main" val="3666143978"/>
                    </a:ext>
                  </a:extLst>
                </a:gridCol>
                <a:gridCol w="72852">
                  <a:extLst>
                    <a:ext uri="{9D8B030D-6E8A-4147-A177-3AD203B41FA5}">
                      <a16:colId xmlns:a16="http://schemas.microsoft.com/office/drawing/2014/main" val="2881862553"/>
                    </a:ext>
                  </a:extLst>
                </a:gridCol>
                <a:gridCol w="72852">
                  <a:extLst>
                    <a:ext uri="{9D8B030D-6E8A-4147-A177-3AD203B41FA5}">
                      <a16:colId xmlns:a16="http://schemas.microsoft.com/office/drawing/2014/main" val="1677204991"/>
                    </a:ext>
                  </a:extLst>
                </a:gridCol>
                <a:gridCol w="72852">
                  <a:extLst>
                    <a:ext uri="{9D8B030D-6E8A-4147-A177-3AD203B41FA5}">
                      <a16:colId xmlns:a16="http://schemas.microsoft.com/office/drawing/2014/main" val="1046250824"/>
                    </a:ext>
                  </a:extLst>
                </a:gridCol>
                <a:gridCol w="72852">
                  <a:extLst>
                    <a:ext uri="{9D8B030D-6E8A-4147-A177-3AD203B41FA5}">
                      <a16:colId xmlns:a16="http://schemas.microsoft.com/office/drawing/2014/main" val="4263443984"/>
                    </a:ext>
                  </a:extLst>
                </a:gridCol>
                <a:gridCol w="72852">
                  <a:extLst>
                    <a:ext uri="{9D8B030D-6E8A-4147-A177-3AD203B41FA5}">
                      <a16:colId xmlns:a16="http://schemas.microsoft.com/office/drawing/2014/main" val="1035907826"/>
                    </a:ext>
                  </a:extLst>
                </a:gridCol>
                <a:gridCol w="72852">
                  <a:extLst>
                    <a:ext uri="{9D8B030D-6E8A-4147-A177-3AD203B41FA5}">
                      <a16:colId xmlns:a16="http://schemas.microsoft.com/office/drawing/2014/main" val="889130892"/>
                    </a:ext>
                  </a:extLst>
                </a:gridCol>
                <a:gridCol w="72852">
                  <a:extLst>
                    <a:ext uri="{9D8B030D-6E8A-4147-A177-3AD203B41FA5}">
                      <a16:colId xmlns:a16="http://schemas.microsoft.com/office/drawing/2014/main" val="681524857"/>
                    </a:ext>
                  </a:extLst>
                </a:gridCol>
                <a:gridCol w="72852">
                  <a:extLst>
                    <a:ext uri="{9D8B030D-6E8A-4147-A177-3AD203B41FA5}">
                      <a16:colId xmlns:a16="http://schemas.microsoft.com/office/drawing/2014/main" val="3138831305"/>
                    </a:ext>
                  </a:extLst>
                </a:gridCol>
                <a:gridCol w="72852">
                  <a:extLst>
                    <a:ext uri="{9D8B030D-6E8A-4147-A177-3AD203B41FA5}">
                      <a16:colId xmlns:a16="http://schemas.microsoft.com/office/drawing/2014/main" val="1707894556"/>
                    </a:ext>
                  </a:extLst>
                </a:gridCol>
                <a:gridCol w="72852">
                  <a:extLst>
                    <a:ext uri="{9D8B030D-6E8A-4147-A177-3AD203B41FA5}">
                      <a16:colId xmlns:a16="http://schemas.microsoft.com/office/drawing/2014/main" val="4252969870"/>
                    </a:ext>
                  </a:extLst>
                </a:gridCol>
                <a:gridCol w="72852">
                  <a:extLst>
                    <a:ext uri="{9D8B030D-6E8A-4147-A177-3AD203B41FA5}">
                      <a16:colId xmlns:a16="http://schemas.microsoft.com/office/drawing/2014/main" val="1780244233"/>
                    </a:ext>
                  </a:extLst>
                </a:gridCol>
                <a:gridCol w="72852">
                  <a:extLst>
                    <a:ext uri="{9D8B030D-6E8A-4147-A177-3AD203B41FA5}">
                      <a16:colId xmlns:a16="http://schemas.microsoft.com/office/drawing/2014/main" val="1898237296"/>
                    </a:ext>
                  </a:extLst>
                </a:gridCol>
                <a:gridCol w="72852">
                  <a:extLst>
                    <a:ext uri="{9D8B030D-6E8A-4147-A177-3AD203B41FA5}">
                      <a16:colId xmlns:a16="http://schemas.microsoft.com/office/drawing/2014/main" val="4285292794"/>
                    </a:ext>
                  </a:extLst>
                </a:gridCol>
                <a:gridCol w="72852">
                  <a:extLst>
                    <a:ext uri="{9D8B030D-6E8A-4147-A177-3AD203B41FA5}">
                      <a16:colId xmlns:a16="http://schemas.microsoft.com/office/drawing/2014/main" val="3447353299"/>
                    </a:ext>
                  </a:extLst>
                </a:gridCol>
                <a:gridCol w="72852">
                  <a:extLst>
                    <a:ext uri="{9D8B030D-6E8A-4147-A177-3AD203B41FA5}">
                      <a16:colId xmlns:a16="http://schemas.microsoft.com/office/drawing/2014/main" val="2156438862"/>
                    </a:ext>
                  </a:extLst>
                </a:gridCol>
                <a:gridCol w="72852">
                  <a:extLst>
                    <a:ext uri="{9D8B030D-6E8A-4147-A177-3AD203B41FA5}">
                      <a16:colId xmlns:a16="http://schemas.microsoft.com/office/drawing/2014/main" val="732189996"/>
                    </a:ext>
                  </a:extLst>
                </a:gridCol>
                <a:gridCol w="72852">
                  <a:extLst>
                    <a:ext uri="{9D8B030D-6E8A-4147-A177-3AD203B41FA5}">
                      <a16:colId xmlns:a16="http://schemas.microsoft.com/office/drawing/2014/main" val="590326616"/>
                    </a:ext>
                  </a:extLst>
                </a:gridCol>
                <a:gridCol w="72852">
                  <a:extLst>
                    <a:ext uri="{9D8B030D-6E8A-4147-A177-3AD203B41FA5}">
                      <a16:colId xmlns:a16="http://schemas.microsoft.com/office/drawing/2014/main" val="3493307413"/>
                    </a:ext>
                  </a:extLst>
                </a:gridCol>
                <a:gridCol w="72852">
                  <a:extLst>
                    <a:ext uri="{9D8B030D-6E8A-4147-A177-3AD203B41FA5}">
                      <a16:colId xmlns:a16="http://schemas.microsoft.com/office/drawing/2014/main" val="1452414585"/>
                    </a:ext>
                  </a:extLst>
                </a:gridCol>
                <a:gridCol w="72852">
                  <a:extLst>
                    <a:ext uri="{9D8B030D-6E8A-4147-A177-3AD203B41FA5}">
                      <a16:colId xmlns:a16="http://schemas.microsoft.com/office/drawing/2014/main" val="1399095089"/>
                    </a:ext>
                  </a:extLst>
                </a:gridCol>
                <a:gridCol w="72852">
                  <a:extLst>
                    <a:ext uri="{9D8B030D-6E8A-4147-A177-3AD203B41FA5}">
                      <a16:colId xmlns:a16="http://schemas.microsoft.com/office/drawing/2014/main" val="1383911648"/>
                    </a:ext>
                  </a:extLst>
                </a:gridCol>
                <a:gridCol w="72852">
                  <a:extLst>
                    <a:ext uri="{9D8B030D-6E8A-4147-A177-3AD203B41FA5}">
                      <a16:colId xmlns:a16="http://schemas.microsoft.com/office/drawing/2014/main" val="3562750464"/>
                    </a:ext>
                  </a:extLst>
                </a:gridCol>
                <a:gridCol w="72852">
                  <a:extLst>
                    <a:ext uri="{9D8B030D-6E8A-4147-A177-3AD203B41FA5}">
                      <a16:colId xmlns:a16="http://schemas.microsoft.com/office/drawing/2014/main" val="1986984454"/>
                    </a:ext>
                  </a:extLst>
                </a:gridCol>
                <a:gridCol w="72852">
                  <a:extLst>
                    <a:ext uri="{9D8B030D-6E8A-4147-A177-3AD203B41FA5}">
                      <a16:colId xmlns:a16="http://schemas.microsoft.com/office/drawing/2014/main" val="2268368671"/>
                    </a:ext>
                  </a:extLst>
                </a:gridCol>
                <a:gridCol w="72852">
                  <a:extLst>
                    <a:ext uri="{9D8B030D-6E8A-4147-A177-3AD203B41FA5}">
                      <a16:colId xmlns:a16="http://schemas.microsoft.com/office/drawing/2014/main" val="1541414698"/>
                    </a:ext>
                  </a:extLst>
                </a:gridCol>
                <a:gridCol w="72852">
                  <a:extLst>
                    <a:ext uri="{9D8B030D-6E8A-4147-A177-3AD203B41FA5}">
                      <a16:colId xmlns:a16="http://schemas.microsoft.com/office/drawing/2014/main" val="2339995907"/>
                    </a:ext>
                  </a:extLst>
                </a:gridCol>
                <a:gridCol w="72852">
                  <a:extLst>
                    <a:ext uri="{9D8B030D-6E8A-4147-A177-3AD203B41FA5}">
                      <a16:colId xmlns:a16="http://schemas.microsoft.com/office/drawing/2014/main" val="554767598"/>
                    </a:ext>
                  </a:extLst>
                </a:gridCol>
                <a:gridCol w="72852">
                  <a:extLst>
                    <a:ext uri="{9D8B030D-6E8A-4147-A177-3AD203B41FA5}">
                      <a16:colId xmlns:a16="http://schemas.microsoft.com/office/drawing/2014/main" val="737231740"/>
                    </a:ext>
                  </a:extLst>
                </a:gridCol>
                <a:gridCol w="72852">
                  <a:extLst>
                    <a:ext uri="{9D8B030D-6E8A-4147-A177-3AD203B41FA5}">
                      <a16:colId xmlns:a16="http://schemas.microsoft.com/office/drawing/2014/main" val="2008870812"/>
                    </a:ext>
                  </a:extLst>
                </a:gridCol>
                <a:gridCol w="72852">
                  <a:extLst>
                    <a:ext uri="{9D8B030D-6E8A-4147-A177-3AD203B41FA5}">
                      <a16:colId xmlns:a16="http://schemas.microsoft.com/office/drawing/2014/main" val="546470618"/>
                    </a:ext>
                  </a:extLst>
                </a:gridCol>
                <a:gridCol w="72852">
                  <a:extLst>
                    <a:ext uri="{9D8B030D-6E8A-4147-A177-3AD203B41FA5}">
                      <a16:colId xmlns:a16="http://schemas.microsoft.com/office/drawing/2014/main" val="3660751024"/>
                    </a:ext>
                  </a:extLst>
                </a:gridCol>
                <a:gridCol w="72852">
                  <a:extLst>
                    <a:ext uri="{9D8B030D-6E8A-4147-A177-3AD203B41FA5}">
                      <a16:colId xmlns:a16="http://schemas.microsoft.com/office/drawing/2014/main" val="2622439163"/>
                    </a:ext>
                  </a:extLst>
                </a:gridCol>
                <a:gridCol w="72852">
                  <a:extLst>
                    <a:ext uri="{9D8B030D-6E8A-4147-A177-3AD203B41FA5}">
                      <a16:colId xmlns:a16="http://schemas.microsoft.com/office/drawing/2014/main" val="403997180"/>
                    </a:ext>
                  </a:extLst>
                </a:gridCol>
                <a:gridCol w="72852">
                  <a:extLst>
                    <a:ext uri="{9D8B030D-6E8A-4147-A177-3AD203B41FA5}">
                      <a16:colId xmlns:a16="http://schemas.microsoft.com/office/drawing/2014/main" val="677938579"/>
                    </a:ext>
                  </a:extLst>
                </a:gridCol>
                <a:gridCol w="72852">
                  <a:extLst>
                    <a:ext uri="{9D8B030D-6E8A-4147-A177-3AD203B41FA5}">
                      <a16:colId xmlns:a16="http://schemas.microsoft.com/office/drawing/2014/main" val="2166132036"/>
                    </a:ext>
                  </a:extLst>
                </a:gridCol>
                <a:gridCol w="72852">
                  <a:extLst>
                    <a:ext uri="{9D8B030D-6E8A-4147-A177-3AD203B41FA5}">
                      <a16:colId xmlns:a16="http://schemas.microsoft.com/office/drawing/2014/main" val="2954754670"/>
                    </a:ext>
                  </a:extLst>
                </a:gridCol>
                <a:gridCol w="72852">
                  <a:extLst>
                    <a:ext uri="{9D8B030D-6E8A-4147-A177-3AD203B41FA5}">
                      <a16:colId xmlns:a16="http://schemas.microsoft.com/office/drawing/2014/main" val="1523405007"/>
                    </a:ext>
                  </a:extLst>
                </a:gridCol>
                <a:gridCol w="72852">
                  <a:extLst>
                    <a:ext uri="{9D8B030D-6E8A-4147-A177-3AD203B41FA5}">
                      <a16:colId xmlns:a16="http://schemas.microsoft.com/office/drawing/2014/main" val="2585158386"/>
                    </a:ext>
                  </a:extLst>
                </a:gridCol>
                <a:gridCol w="72852">
                  <a:extLst>
                    <a:ext uri="{9D8B030D-6E8A-4147-A177-3AD203B41FA5}">
                      <a16:colId xmlns:a16="http://schemas.microsoft.com/office/drawing/2014/main" val="1436650826"/>
                    </a:ext>
                  </a:extLst>
                </a:gridCol>
                <a:gridCol w="72852">
                  <a:extLst>
                    <a:ext uri="{9D8B030D-6E8A-4147-A177-3AD203B41FA5}">
                      <a16:colId xmlns:a16="http://schemas.microsoft.com/office/drawing/2014/main" val="1499525963"/>
                    </a:ext>
                  </a:extLst>
                </a:gridCol>
                <a:gridCol w="72852">
                  <a:extLst>
                    <a:ext uri="{9D8B030D-6E8A-4147-A177-3AD203B41FA5}">
                      <a16:colId xmlns:a16="http://schemas.microsoft.com/office/drawing/2014/main" val="3847797242"/>
                    </a:ext>
                  </a:extLst>
                </a:gridCol>
              </a:tblGrid>
              <a:tr h="292253">
                <a:tc>
                  <a:txBody>
                    <a:bodyPr/>
                    <a:lstStyle/>
                    <a:p>
                      <a:pPr algn="l" fontAlgn="b"/>
                      <a:r>
                        <a:rPr lang="en-US" sz="200" b="1" i="0">
                          <a:solidFill>
                            <a:srgbClr val="1A1A1A"/>
                          </a:solidFill>
                          <a:effectLst/>
                          <a:latin typeface="ff-scala-sans-pro"/>
                        </a:rPr>
                        <a:t>Outcome</a:t>
                      </a:r>
                    </a:p>
                  </a:txBody>
                  <a:tcPr marL="5573" marR="5573" marT="3344" marB="2229" anchor="b">
                    <a:lnL w="6350" cap="flat" cmpd="sng" algn="ctr">
                      <a:solidFill>
                        <a:srgbClr val="E2E2E2"/>
                      </a:solidFill>
                      <a:prstDash val="solid"/>
                      <a:round/>
                      <a:headEnd type="none" w="med" len="med"/>
                      <a:tailEnd type="none" w="med" len="med"/>
                    </a:lnL>
                    <a:lnR>
                      <a:noFill/>
                    </a:lnR>
                    <a:lnT w="6350" cap="flat" cmpd="sng" algn="ctr">
                      <a:solidFill>
                        <a:srgbClr val="E2E2E2"/>
                      </a:solidFill>
                      <a:prstDash val="solid"/>
                      <a:round/>
                      <a:headEnd type="none" w="med" len="med"/>
                      <a:tailEnd type="none" w="med" len="med"/>
                    </a:lnT>
                    <a:lnB>
                      <a:noFill/>
                    </a:lnB>
                    <a:solidFill>
                      <a:srgbClr val="FFFFFF"/>
                    </a:solidFill>
                  </a:tcPr>
                </a:tc>
                <a:tc gridSpan="2">
                  <a:txBody>
                    <a:bodyPr/>
                    <a:lstStyle/>
                    <a:p>
                      <a:pPr algn="ctr" fontAlgn="b"/>
                      <a:r>
                        <a:rPr lang="en-US" sz="200" b="1" i="0">
                          <a:solidFill>
                            <a:srgbClr val="1A1A1A"/>
                          </a:solidFill>
                          <a:effectLst/>
                          <a:latin typeface="ff-scala-sans-pro"/>
                        </a:rPr>
                        <a:t>Ticagrelor–Aspirin Group</a:t>
                      </a:r>
                      <a:br>
                        <a:rPr lang="en-US" sz="200" b="1" i="0">
                          <a:solidFill>
                            <a:srgbClr val="1A1A1A"/>
                          </a:solidFill>
                          <a:effectLst/>
                          <a:latin typeface="ff-scala-sans-pro"/>
                        </a:rPr>
                      </a:br>
                      <a:r>
                        <a:rPr lang="en-US" sz="200" b="1" i="0">
                          <a:solidFill>
                            <a:srgbClr val="1A1A1A"/>
                          </a:solidFill>
                          <a:effectLst/>
                          <a:latin typeface="ff-scala-sans-pro"/>
                        </a:rPr>
                        <a:t>(N=5523)</a:t>
                      </a:r>
                    </a:p>
                  </a:txBody>
                  <a:tcPr marL="5573" marR="5573" marT="3344" marB="2229" anchor="b">
                    <a:lnL>
                      <a:noFill/>
                    </a:lnL>
                    <a:lnR>
                      <a:noFill/>
                    </a:lnR>
                    <a:lnT w="6350" cap="flat" cmpd="sng" algn="ctr">
                      <a:solidFill>
                        <a:srgbClr val="E2E2E2"/>
                      </a:solidFill>
                      <a:prstDash val="solid"/>
                      <a:round/>
                      <a:headEnd type="none" w="med" len="med"/>
                      <a:tailEnd type="none" w="med" len="med"/>
                    </a:lnT>
                    <a:lnB>
                      <a:noFill/>
                    </a:lnB>
                    <a:solidFill>
                      <a:srgbClr val="FFFFFF"/>
                    </a:solidFill>
                  </a:tcPr>
                </a:tc>
                <a:tc hMerge="1">
                  <a:txBody>
                    <a:bodyPr/>
                    <a:lstStyle/>
                    <a:p>
                      <a:endParaRPr lang="en-US"/>
                    </a:p>
                  </a:txBody>
                  <a:tcPr/>
                </a:tc>
                <a:tc gridSpan="2">
                  <a:txBody>
                    <a:bodyPr/>
                    <a:lstStyle/>
                    <a:p>
                      <a:pPr algn="ctr" fontAlgn="b"/>
                      <a:r>
                        <a:rPr lang="en-US" sz="200" b="1" i="0">
                          <a:solidFill>
                            <a:srgbClr val="1A1A1A"/>
                          </a:solidFill>
                          <a:effectLst/>
                          <a:latin typeface="ff-scala-sans-pro"/>
                        </a:rPr>
                        <a:t>Aspirin Group</a:t>
                      </a:r>
                      <a:br>
                        <a:rPr lang="en-US" sz="200" b="1" i="0">
                          <a:solidFill>
                            <a:srgbClr val="1A1A1A"/>
                          </a:solidFill>
                          <a:effectLst/>
                          <a:latin typeface="ff-scala-sans-pro"/>
                        </a:rPr>
                      </a:br>
                      <a:r>
                        <a:rPr lang="en-US" sz="200" b="1" i="0">
                          <a:solidFill>
                            <a:srgbClr val="1A1A1A"/>
                          </a:solidFill>
                          <a:effectLst/>
                          <a:latin typeface="ff-scala-sans-pro"/>
                        </a:rPr>
                        <a:t>(N=5493)</a:t>
                      </a:r>
                    </a:p>
                  </a:txBody>
                  <a:tcPr marL="5573" marR="5573" marT="3344" marB="2229" anchor="b">
                    <a:lnL>
                      <a:noFill/>
                    </a:lnL>
                    <a:lnR>
                      <a:noFill/>
                    </a:lnR>
                    <a:lnT w="6350" cap="flat" cmpd="sng" algn="ctr">
                      <a:solidFill>
                        <a:srgbClr val="E2E2E2"/>
                      </a:solidFill>
                      <a:prstDash val="solid"/>
                      <a:round/>
                      <a:headEnd type="none" w="med" len="med"/>
                      <a:tailEnd type="none" w="med" len="med"/>
                    </a:lnT>
                    <a:lnB>
                      <a:noFill/>
                    </a:lnB>
                    <a:solidFill>
                      <a:srgbClr val="FFFFFF"/>
                    </a:solidFill>
                  </a:tcPr>
                </a:tc>
                <a:tc hMerge="1">
                  <a:txBody>
                    <a:bodyPr/>
                    <a:lstStyle/>
                    <a:p>
                      <a:endParaRPr lang="en-US"/>
                    </a:p>
                  </a:txBody>
                  <a:tcPr/>
                </a:tc>
                <a:tc>
                  <a:txBody>
                    <a:bodyPr/>
                    <a:lstStyle/>
                    <a:p>
                      <a:pPr algn="ctr" fontAlgn="b"/>
                      <a:r>
                        <a:rPr lang="en-US" sz="200" b="1" i="0">
                          <a:solidFill>
                            <a:srgbClr val="1A1A1A"/>
                          </a:solidFill>
                          <a:effectLst/>
                          <a:latin typeface="ff-scala-sans-pro"/>
                        </a:rPr>
                        <a:t>Hazard Ratio</a:t>
                      </a:r>
                      <a:br>
                        <a:rPr lang="en-US" sz="200" b="1" i="0">
                          <a:solidFill>
                            <a:srgbClr val="1A1A1A"/>
                          </a:solidFill>
                          <a:effectLst/>
                          <a:latin typeface="ff-scala-sans-pro"/>
                        </a:rPr>
                      </a:br>
                      <a:r>
                        <a:rPr lang="en-US" sz="200" b="1" i="0">
                          <a:solidFill>
                            <a:srgbClr val="1A1A1A"/>
                          </a:solidFill>
                          <a:effectLst/>
                          <a:latin typeface="ff-scala-sans-pro"/>
                        </a:rPr>
                        <a:t>(95% CI)</a:t>
                      </a:r>
                    </a:p>
                  </a:txBody>
                  <a:tcPr marL="5573" marR="5573" marT="3344" marB="2229" anchor="b">
                    <a:lnL>
                      <a:noFill/>
                    </a:lnL>
                    <a:lnR>
                      <a:noFill/>
                    </a:lnR>
                    <a:lnT w="6350" cap="flat" cmpd="sng" algn="ctr">
                      <a:solidFill>
                        <a:srgbClr val="E2E2E2"/>
                      </a:solidFill>
                      <a:prstDash val="solid"/>
                      <a:round/>
                      <a:headEnd type="none" w="med" len="med"/>
                      <a:tailEnd type="none" w="med" len="med"/>
                    </a:lnT>
                    <a:lnB>
                      <a:noFill/>
                    </a:lnB>
                    <a:solidFill>
                      <a:srgbClr val="FFFFFF"/>
                    </a:solidFill>
                  </a:tcPr>
                </a:tc>
                <a:tc>
                  <a:txBody>
                    <a:bodyPr/>
                    <a:lstStyle/>
                    <a:p>
                      <a:pPr algn="ctr" fontAlgn="b"/>
                      <a:r>
                        <a:rPr lang="en-US" sz="200" b="1" i="0">
                          <a:solidFill>
                            <a:srgbClr val="1A1A1A"/>
                          </a:solidFill>
                          <a:effectLst/>
                          <a:latin typeface="ff-scala-sans-pro"/>
                        </a:rPr>
                        <a:t>P Value</a:t>
                      </a:r>
                    </a:p>
                  </a:txBody>
                  <a:tcPr marL="5573" marR="5573" marT="3344" marB="2229" anchor="b">
                    <a:lnL>
                      <a:noFill/>
                    </a:lnL>
                    <a:lnR w="6350" cap="flat" cmpd="sng" algn="ctr">
                      <a:solidFill>
                        <a:srgbClr val="E2E2E2"/>
                      </a:solidFill>
                      <a:prstDash val="solid"/>
                      <a:round/>
                      <a:headEnd type="none" w="med" len="med"/>
                      <a:tailEnd type="none" w="med" len="med"/>
                    </a:lnR>
                    <a:lnT w="6350" cap="flat" cmpd="sng" algn="ctr">
                      <a:solidFill>
                        <a:srgbClr val="E2E2E2"/>
                      </a:solidFill>
                      <a:prstDash val="solid"/>
                      <a:round/>
                      <a:headEnd type="none" w="med" len="med"/>
                      <a:tailEnd type="none" w="med" len="med"/>
                    </a:lnT>
                    <a:lnB>
                      <a:noFill/>
                    </a:lnB>
                    <a:solidFill>
                      <a:srgbClr val="FFFFFF"/>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2671191252"/>
                  </a:ext>
                </a:extLst>
              </a:tr>
              <a:tr h="363933">
                <a:tc>
                  <a:txBody>
                    <a:bodyPr/>
                    <a:lstStyle/>
                    <a:p>
                      <a:pPr algn="l" fontAlgn="b"/>
                      <a:endParaRPr lang="en-US" sz="200" b="0" i="0">
                        <a:solidFill>
                          <a:srgbClr val="1A1A1A"/>
                        </a:solidFill>
                        <a:effectLst/>
                        <a:latin typeface="ff-scala-sans-pro"/>
                      </a:endParaRPr>
                    </a:p>
                  </a:txBody>
                  <a:tcPr marL="5573" marR="5573" marT="3344" marB="2229" anchor="b">
                    <a:lnL w="6350" cap="flat" cmpd="sng" algn="ctr">
                      <a:solidFill>
                        <a:srgbClr val="E2E2E2"/>
                      </a:solidFill>
                      <a:prstDash val="solid"/>
                      <a:round/>
                      <a:headEnd type="none" w="med" len="med"/>
                      <a:tailEnd type="none" w="med" len="med"/>
                    </a:lnL>
                    <a:lnR>
                      <a:noFill/>
                    </a:lnR>
                    <a:lnT>
                      <a:noFill/>
                    </a:lnT>
                    <a:lnB>
                      <a:noFill/>
                    </a:lnB>
                    <a:solidFill>
                      <a:srgbClr val="FFFFFF"/>
                    </a:solidFill>
                  </a:tcPr>
                </a:tc>
                <a:tc>
                  <a:txBody>
                    <a:bodyPr/>
                    <a:lstStyle/>
                    <a:p>
                      <a:pPr algn="ctr" fontAlgn="b"/>
                      <a:r>
                        <a:rPr lang="en-US" sz="200" b="0" i="0">
                          <a:solidFill>
                            <a:srgbClr val="1A1A1A"/>
                          </a:solidFill>
                          <a:effectLst/>
                          <a:latin typeface="ff-scala-sans-pro"/>
                        </a:rPr>
                        <a:t>Patients with Event</a:t>
                      </a:r>
                    </a:p>
                  </a:txBody>
                  <a:tcPr marL="5573" marR="5573" marT="3344" marB="2229" anchor="b">
                    <a:lnL>
                      <a:noFill/>
                    </a:lnL>
                    <a:lnR>
                      <a:noFill/>
                    </a:lnR>
                    <a:lnT>
                      <a:noFill/>
                    </a:lnT>
                    <a:lnB>
                      <a:noFill/>
                    </a:lnB>
                    <a:solidFill>
                      <a:srgbClr val="FFFFFF"/>
                    </a:solidFill>
                  </a:tcPr>
                </a:tc>
                <a:tc>
                  <a:txBody>
                    <a:bodyPr/>
                    <a:lstStyle/>
                    <a:p>
                      <a:pPr algn="ctr" fontAlgn="b"/>
                      <a:r>
                        <a:rPr lang="en-US" sz="200" b="0" i="0">
                          <a:solidFill>
                            <a:srgbClr val="1A1A1A"/>
                          </a:solidFill>
                          <a:effectLst/>
                          <a:latin typeface="ff-scala-sans-pro"/>
                        </a:rPr>
                        <a:t>Event Rate</a:t>
                      </a:r>
                      <a:r>
                        <a:rPr lang="en-US" sz="200" b="0" i="0" u="none" strike="noStrike">
                          <a:solidFill>
                            <a:srgbClr val="084E9B"/>
                          </a:solidFill>
                          <a:effectLst/>
                          <a:latin typeface="ff-scala-sans-pro"/>
                          <a:hlinkClick r:id="rId2"/>
                        </a:rPr>
                        <a:t>†</a:t>
                      </a:r>
                      <a:endParaRPr lang="en-US" sz="200" b="0" i="0">
                        <a:solidFill>
                          <a:srgbClr val="1A1A1A"/>
                        </a:solidFill>
                        <a:effectLst/>
                        <a:latin typeface="ff-scala-sans-pro"/>
                      </a:endParaRPr>
                    </a:p>
                  </a:txBody>
                  <a:tcPr marL="5573" marR="5573" marT="3344" marB="2229" anchor="b">
                    <a:lnL>
                      <a:noFill/>
                    </a:lnL>
                    <a:lnR>
                      <a:noFill/>
                    </a:lnR>
                    <a:lnT>
                      <a:noFill/>
                    </a:lnT>
                    <a:lnB>
                      <a:noFill/>
                    </a:lnB>
                    <a:solidFill>
                      <a:srgbClr val="FFFFFF"/>
                    </a:solidFill>
                  </a:tcPr>
                </a:tc>
                <a:tc>
                  <a:txBody>
                    <a:bodyPr/>
                    <a:lstStyle/>
                    <a:p>
                      <a:pPr algn="ctr" fontAlgn="b"/>
                      <a:r>
                        <a:rPr lang="en-US" sz="200" b="0" i="0">
                          <a:solidFill>
                            <a:srgbClr val="1A1A1A"/>
                          </a:solidFill>
                          <a:effectLst/>
                          <a:latin typeface="ff-scala-sans-pro"/>
                        </a:rPr>
                        <a:t>Patients with Event</a:t>
                      </a:r>
                    </a:p>
                  </a:txBody>
                  <a:tcPr marL="5573" marR="5573" marT="3344" marB="2229" anchor="b">
                    <a:lnL>
                      <a:noFill/>
                    </a:lnL>
                    <a:lnR>
                      <a:noFill/>
                    </a:lnR>
                    <a:lnT>
                      <a:noFill/>
                    </a:lnT>
                    <a:lnB>
                      <a:noFill/>
                    </a:lnB>
                    <a:solidFill>
                      <a:srgbClr val="FFFFFF"/>
                    </a:solidFill>
                  </a:tcPr>
                </a:tc>
                <a:tc>
                  <a:txBody>
                    <a:bodyPr/>
                    <a:lstStyle/>
                    <a:p>
                      <a:pPr algn="ctr" fontAlgn="b"/>
                      <a:r>
                        <a:rPr lang="en-US" sz="200" b="0" i="0">
                          <a:solidFill>
                            <a:srgbClr val="1A1A1A"/>
                          </a:solidFill>
                          <a:effectLst/>
                          <a:latin typeface="ff-scala-sans-pro"/>
                        </a:rPr>
                        <a:t>Event Rate</a:t>
                      </a:r>
                      <a:r>
                        <a:rPr lang="en-US" sz="200" b="0" i="0" u="none" strike="noStrike">
                          <a:solidFill>
                            <a:srgbClr val="084E9B"/>
                          </a:solidFill>
                          <a:effectLst/>
                          <a:latin typeface="ff-scala-sans-pro"/>
                          <a:hlinkClick r:id="rId2"/>
                        </a:rPr>
                        <a:t>†</a:t>
                      </a:r>
                      <a:endParaRPr lang="en-US" sz="200" b="0" i="0">
                        <a:solidFill>
                          <a:srgbClr val="1A1A1A"/>
                        </a:solidFill>
                        <a:effectLst/>
                        <a:latin typeface="ff-scala-sans-pro"/>
                      </a:endParaRPr>
                    </a:p>
                  </a:txBody>
                  <a:tcPr marL="5573" marR="5573" marT="3344" marB="2229" anchor="b">
                    <a:lnL>
                      <a:noFill/>
                    </a:lnL>
                    <a:lnR>
                      <a:noFill/>
                    </a:lnR>
                    <a:lnT>
                      <a:noFill/>
                    </a:lnT>
                    <a:lnB>
                      <a:noFill/>
                    </a:lnB>
                    <a:solidFill>
                      <a:srgbClr val="FFFFFF"/>
                    </a:solidFill>
                  </a:tcPr>
                </a:tc>
                <a:tc>
                  <a:txBody>
                    <a:bodyPr/>
                    <a:lstStyle/>
                    <a:p>
                      <a:pPr algn="ctr" fontAlgn="b"/>
                      <a:endParaRPr lang="en-US" sz="200" b="0" i="0">
                        <a:solidFill>
                          <a:srgbClr val="1A1A1A"/>
                        </a:solidFill>
                        <a:effectLst/>
                        <a:latin typeface="ff-scala-sans-pro"/>
                      </a:endParaRPr>
                    </a:p>
                  </a:txBody>
                  <a:tcPr marL="5573" marR="5573" marT="3344" marB="2229" anchor="b">
                    <a:lnL>
                      <a:noFill/>
                    </a:lnL>
                    <a:lnR>
                      <a:noFill/>
                    </a:lnR>
                    <a:lnT>
                      <a:noFill/>
                    </a:lnT>
                    <a:lnB>
                      <a:noFill/>
                    </a:lnB>
                    <a:solidFill>
                      <a:srgbClr val="FFFFFF"/>
                    </a:solidFill>
                  </a:tcPr>
                </a:tc>
                <a:tc>
                  <a:txBody>
                    <a:bodyPr/>
                    <a:lstStyle/>
                    <a:p>
                      <a:pPr algn="ctr" fontAlgn="b"/>
                      <a:endParaRPr lang="en-US" sz="200" b="0" i="0">
                        <a:solidFill>
                          <a:srgbClr val="1A1A1A"/>
                        </a:solidFill>
                        <a:effectLst/>
                        <a:latin typeface="ff-scala-sans-pro"/>
                      </a:endParaRPr>
                    </a:p>
                  </a:txBody>
                  <a:tcPr marL="5573" marR="5573" marT="3344" marB="2229" anchor="b">
                    <a:lnL>
                      <a:noFill/>
                    </a:lnL>
                    <a:lnR w="6350" cap="flat" cmpd="sng" algn="ctr">
                      <a:solidFill>
                        <a:srgbClr val="E2E2E2"/>
                      </a:solidFill>
                      <a:prstDash val="solid"/>
                      <a:round/>
                      <a:headEnd type="none" w="med" len="med"/>
                      <a:tailEnd type="none" w="med" len="med"/>
                    </a:lnR>
                    <a:lnT>
                      <a:noFill/>
                    </a:lnT>
                    <a:lnB>
                      <a:noFill/>
                    </a:lnB>
                    <a:solidFill>
                      <a:srgbClr val="FFFFFF"/>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694543098"/>
                  </a:ext>
                </a:extLst>
              </a:tr>
              <a:tr h="148891">
                <a:tc>
                  <a:txBody>
                    <a:bodyPr/>
                    <a:lstStyle/>
                    <a:p>
                      <a:pPr algn="l" fontAlgn="base"/>
                      <a:endParaRPr lang="en-US" sz="200" b="0" i="0">
                        <a:solidFill>
                          <a:srgbClr val="1A1A1A"/>
                        </a:solidFill>
                        <a:effectLst/>
                        <a:latin typeface="ff-scala-sans-pro"/>
                      </a:endParaRPr>
                    </a:p>
                  </a:txBody>
                  <a:tcPr marL="5573" marR="5573" marT="3344" marB="2229" anchor="ctr">
                    <a:lnL w="6350" cap="flat" cmpd="sng" algn="ctr">
                      <a:solidFill>
                        <a:srgbClr val="E2E2E2"/>
                      </a:solidFill>
                      <a:prstDash val="solid"/>
                      <a:round/>
                      <a:headEnd type="none" w="med" len="med"/>
                      <a:tailEnd type="none" w="med" len="med"/>
                    </a:lnL>
                    <a:lnR>
                      <a:noFill/>
                    </a:lnR>
                    <a:lnT>
                      <a:noFill/>
                    </a:lnT>
                    <a:lnB>
                      <a:noFill/>
                    </a:lnB>
                    <a:solidFill>
                      <a:srgbClr val="FFFFFF"/>
                    </a:solidFill>
                  </a:tcPr>
                </a:tc>
                <a:tc>
                  <a:txBody>
                    <a:bodyPr/>
                    <a:lstStyle/>
                    <a:p>
                      <a:pPr algn="ctr" fontAlgn="base"/>
                      <a:r>
                        <a:rPr lang="en-US" sz="200" b="0" i="0">
                          <a:solidFill>
                            <a:srgbClr val="1A1A1A"/>
                          </a:solidFill>
                          <a:effectLst/>
                          <a:latin typeface="ff-scala-sans-pro"/>
                        </a:rPr>
                        <a:t>no. (%)</a:t>
                      </a:r>
                    </a:p>
                  </a:txBody>
                  <a:tcPr marL="5573" marR="5573" marT="3344" marB="2229" anchor="ctr">
                    <a:lnL>
                      <a:noFill/>
                    </a:lnL>
                    <a:lnR>
                      <a:noFill/>
                    </a:lnR>
                    <a:lnT>
                      <a:noFill/>
                    </a:lnT>
                    <a:lnB>
                      <a:noFill/>
                    </a:lnB>
                    <a:solidFill>
                      <a:srgbClr val="FFFFFF"/>
                    </a:solidFill>
                  </a:tcPr>
                </a:tc>
                <a:tc>
                  <a:txBody>
                    <a:bodyPr/>
                    <a:lstStyle/>
                    <a:p>
                      <a:pPr algn="ctr" fontAlgn="base"/>
                      <a:r>
                        <a:rPr lang="en-US" sz="200" b="0" i="0">
                          <a:solidFill>
                            <a:srgbClr val="1A1A1A"/>
                          </a:solidFill>
                          <a:effectLst/>
                          <a:latin typeface="ff-scala-sans-pro"/>
                        </a:rPr>
                        <a:t>%</a:t>
                      </a:r>
                    </a:p>
                  </a:txBody>
                  <a:tcPr marL="5573" marR="5573" marT="3344" marB="2229" anchor="ctr">
                    <a:lnL>
                      <a:noFill/>
                    </a:lnL>
                    <a:lnR>
                      <a:noFill/>
                    </a:lnR>
                    <a:lnT>
                      <a:noFill/>
                    </a:lnT>
                    <a:lnB>
                      <a:noFill/>
                    </a:lnB>
                    <a:solidFill>
                      <a:srgbClr val="FFFFFF"/>
                    </a:solidFill>
                  </a:tcPr>
                </a:tc>
                <a:tc>
                  <a:txBody>
                    <a:bodyPr/>
                    <a:lstStyle/>
                    <a:p>
                      <a:pPr algn="ctr" fontAlgn="base"/>
                      <a:r>
                        <a:rPr lang="en-US" sz="200" b="0" i="0">
                          <a:solidFill>
                            <a:srgbClr val="1A1A1A"/>
                          </a:solidFill>
                          <a:effectLst/>
                          <a:latin typeface="ff-scala-sans-pro"/>
                        </a:rPr>
                        <a:t>no. (%)</a:t>
                      </a:r>
                    </a:p>
                  </a:txBody>
                  <a:tcPr marL="5573" marR="5573" marT="3344" marB="2229" anchor="ctr">
                    <a:lnL>
                      <a:noFill/>
                    </a:lnL>
                    <a:lnR>
                      <a:noFill/>
                    </a:lnR>
                    <a:lnT>
                      <a:noFill/>
                    </a:lnT>
                    <a:lnB>
                      <a:noFill/>
                    </a:lnB>
                    <a:solidFill>
                      <a:srgbClr val="FFFFFF"/>
                    </a:solidFill>
                  </a:tcPr>
                </a:tc>
                <a:tc>
                  <a:txBody>
                    <a:bodyPr/>
                    <a:lstStyle/>
                    <a:p>
                      <a:pPr algn="ctr" fontAlgn="base"/>
                      <a:r>
                        <a:rPr lang="en-US" sz="200" b="0" i="0">
                          <a:solidFill>
                            <a:srgbClr val="1A1A1A"/>
                          </a:solidFill>
                          <a:effectLst/>
                          <a:latin typeface="ff-scala-sans-pro"/>
                        </a:rPr>
                        <a:t>%</a:t>
                      </a:r>
                    </a:p>
                  </a:txBody>
                  <a:tcPr marL="5573" marR="5573" marT="3344" marB="2229" anchor="ctr">
                    <a:lnL>
                      <a:noFill/>
                    </a:lnL>
                    <a:lnR>
                      <a:noFill/>
                    </a:lnR>
                    <a:lnT>
                      <a:noFill/>
                    </a:lnT>
                    <a:lnB>
                      <a:noFill/>
                    </a:lnB>
                    <a:solidFill>
                      <a:srgbClr val="FFFFFF"/>
                    </a:solidFill>
                  </a:tcPr>
                </a:tc>
                <a:tc>
                  <a:txBody>
                    <a:bodyPr/>
                    <a:lstStyle/>
                    <a:p>
                      <a:pPr algn="ctr" fontAlgn="base"/>
                      <a:endParaRPr lang="en-US" sz="200" b="0" i="0">
                        <a:solidFill>
                          <a:srgbClr val="1A1A1A"/>
                        </a:solidFill>
                        <a:effectLst/>
                        <a:latin typeface="ff-scala-sans-pro"/>
                      </a:endParaRPr>
                    </a:p>
                  </a:txBody>
                  <a:tcPr marL="5573" marR="5573" marT="3344" marB="2229" anchor="ctr">
                    <a:lnL>
                      <a:noFill/>
                    </a:lnL>
                    <a:lnR>
                      <a:noFill/>
                    </a:lnR>
                    <a:lnT>
                      <a:noFill/>
                    </a:lnT>
                    <a:lnB>
                      <a:noFill/>
                    </a:lnB>
                    <a:solidFill>
                      <a:srgbClr val="FFFFFF"/>
                    </a:solidFill>
                  </a:tcPr>
                </a:tc>
                <a:tc>
                  <a:txBody>
                    <a:bodyPr/>
                    <a:lstStyle/>
                    <a:p>
                      <a:pPr algn="ctr" fontAlgn="base"/>
                      <a:endParaRPr lang="en-US" sz="200" b="0" i="0">
                        <a:solidFill>
                          <a:srgbClr val="1A1A1A"/>
                        </a:solidFill>
                        <a:effectLst/>
                        <a:latin typeface="ff-scala-sans-pro"/>
                      </a:endParaRPr>
                    </a:p>
                  </a:txBody>
                  <a:tcPr marL="5573" marR="5573" marT="3344" marB="2229" anchor="ctr">
                    <a:lnL>
                      <a:noFill/>
                    </a:lnL>
                    <a:lnR w="6350" cap="flat" cmpd="sng" algn="ctr">
                      <a:solidFill>
                        <a:srgbClr val="E2E2E2"/>
                      </a:solidFill>
                      <a:prstDash val="solid"/>
                      <a:round/>
                      <a:headEnd type="none" w="med" len="med"/>
                      <a:tailEnd type="none" w="med" len="med"/>
                    </a:lnR>
                    <a:lnT>
                      <a:noFill/>
                    </a:lnT>
                    <a:lnB>
                      <a:noFill/>
                    </a:lnB>
                    <a:solidFill>
                      <a:srgbClr val="FFFFFF"/>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592944695"/>
                  </a:ext>
                </a:extLst>
              </a:tr>
              <a:tr h="101105">
                <a:tc>
                  <a:txBody>
                    <a:bodyPr/>
                    <a:lstStyle/>
                    <a:p>
                      <a:pPr algn="l" fontAlgn="t"/>
                      <a:r>
                        <a:rPr lang="en-US" sz="200" b="1" i="0">
                          <a:effectLst/>
                          <a:latin typeface="inherit"/>
                        </a:rPr>
                        <a:t>Primary outcome</a:t>
                      </a:r>
                      <a:endParaRPr lang="en-US" sz="200" b="0" i="0">
                        <a:effectLst/>
                        <a:latin typeface="ff-scala-sans-pro"/>
                      </a:endParaRPr>
                    </a:p>
                  </a:txBody>
                  <a:tcPr marL="22292" marR="5573" marT="3344" marB="2229">
                    <a:lnL w="6350" cap="flat" cmpd="sng" algn="ctr">
                      <a:solidFill>
                        <a:srgbClr val="E2E2E2"/>
                      </a:solidFill>
                      <a:prstDash val="solid"/>
                      <a:round/>
                      <a:headEnd type="none" w="med" len="med"/>
                      <a:tailEnd type="none" w="med" len="med"/>
                    </a:lnL>
                    <a:lnR>
                      <a:noFill/>
                    </a:lnR>
                    <a:lnT>
                      <a:noFill/>
                    </a:lnT>
                    <a:lnB>
                      <a:noFill/>
                    </a:lnB>
                    <a:solidFill>
                      <a:srgbClr val="F6F6F6"/>
                    </a:solidFill>
                  </a:tcPr>
                </a:tc>
                <a:tc>
                  <a:txBody>
                    <a:bodyPr/>
                    <a:lstStyle/>
                    <a:p>
                      <a:pPr algn="l" fontAlgn="t"/>
                      <a:endParaRPr lang="en-US" sz="200" b="0" i="0">
                        <a:effectLst/>
                        <a:latin typeface="ff-scala-sans-pro"/>
                      </a:endParaRPr>
                    </a:p>
                  </a:txBody>
                  <a:tcPr marL="5573" marR="5573" marT="3344" marB="2229">
                    <a:lnL>
                      <a:noFill/>
                    </a:lnL>
                    <a:lnR>
                      <a:noFill/>
                    </a:lnR>
                    <a:lnT>
                      <a:noFill/>
                    </a:lnT>
                    <a:lnB>
                      <a:noFill/>
                    </a:lnB>
                    <a:solidFill>
                      <a:srgbClr val="F6F6F6"/>
                    </a:solidFill>
                  </a:tcPr>
                </a:tc>
                <a:tc>
                  <a:txBody>
                    <a:bodyPr/>
                    <a:lstStyle/>
                    <a:p>
                      <a:pPr algn="l" fontAlgn="t"/>
                      <a:endParaRPr lang="en-US" sz="200" b="0" i="0">
                        <a:effectLst/>
                        <a:latin typeface="ff-scala-sans-pro"/>
                      </a:endParaRPr>
                    </a:p>
                  </a:txBody>
                  <a:tcPr marL="5573" marR="5573" marT="3344" marB="2229">
                    <a:lnL>
                      <a:noFill/>
                    </a:lnL>
                    <a:lnR>
                      <a:noFill/>
                    </a:lnR>
                    <a:lnT>
                      <a:noFill/>
                    </a:lnT>
                    <a:lnB>
                      <a:noFill/>
                    </a:lnB>
                    <a:solidFill>
                      <a:srgbClr val="F6F6F6"/>
                    </a:solidFill>
                  </a:tcPr>
                </a:tc>
                <a:tc>
                  <a:txBody>
                    <a:bodyPr/>
                    <a:lstStyle/>
                    <a:p>
                      <a:pPr algn="l" fontAlgn="t"/>
                      <a:endParaRPr lang="en-US" sz="200" b="0" i="0">
                        <a:effectLst/>
                        <a:latin typeface="ff-scala-sans-pro"/>
                      </a:endParaRPr>
                    </a:p>
                  </a:txBody>
                  <a:tcPr marL="5573" marR="5573" marT="3344" marB="2229">
                    <a:lnL>
                      <a:noFill/>
                    </a:lnL>
                    <a:lnR>
                      <a:noFill/>
                    </a:lnR>
                    <a:lnT>
                      <a:noFill/>
                    </a:lnT>
                    <a:lnB>
                      <a:noFill/>
                    </a:lnB>
                    <a:solidFill>
                      <a:srgbClr val="F6F6F6"/>
                    </a:solidFill>
                  </a:tcPr>
                </a:tc>
                <a:tc>
                  <a:txBody>
                    <a:bodyPr/>
                    <a:lstStyle/>
                    <a:p>
                      <a:pPr algn="l" fontAlgn="t"/>
                      <a:endParaRPr lang="en-US" sz="200" b="0" i="0">
                        <a:effectLst/>
                        <a:latin typeface="ff-scala-sans-pro"/>
                      </a:endParaRPr>
                    </a:p>
                  </a:txBody>
                  <a:tcPr marL="5573" marR="5573" marT="3344" marB="2229">
                    <a:lnL>
                      <a:noFill/>
                    </a:lnL>
                    <a:lnR>
                      <a:noFill/>
                    </a:lnR>
                    <a:lnT>
                      <a:noFill/>
                    </a:lnT>
                    <a:lnB>
                      <a:noFill/>
                    </a:lnB>
                    <a:solidFill>
                      <a:srgbClr val="F6F6F6"/>
                    </a:solidFill>
                  </a:tcPr>
                </a:tc>
                <a:tc>
                  <a:txBody>
                    <a:bodyPr/>
                    <a:lstStyle/>
                    <a:p>
                      <a:pPr algn="l" fontAlgn="t"/>
                      <a:endParaRPr lang="en-US" sz="200" b="0" i="0">
                        <a:effectLst/>
                        <a:latin typeface="ff-scala-sans-pro"/>
                      </a:endParaRPr>
                    </a:p>
                  </a:txBody>
                  <a:tcPr marL="5573" marR="5573" marT="3344" marB="2229">
                    <a:lnL>
                      <a:noFill/>
                    </a:lnL>
                    <a:lnR>
                      <a:noFill/>
                    </a:lnR>
                    <a:lnT>
                      <a:noFill/>
                    </a:lnT>
                    <a:lnB>
                      <a:noFill/>
                    </a:lnB>
                    <a:solidFill>
                      <a:srgbClr val="F6F6F6"/>
                    </a:solidFill>
                  </a:tcPr>
                </a:tc>
                <a:tc>
                  <a:txBody>
                    <a:bodyPr/>
                    <a:lstStyle/>
                    <a:p>
                      <a:pPr algn="ctr" fontAlgn="t"/>
                      <a:endParaRPr lang="en-US" sz="200" b="0" i="0">
                        <a:effectLst/>
                        <a:latin typeface="ff-scala-sans-pro"/>
                      </a:endParaRPr>
                    </a:p>
                  </a:txBody>
                  <a:tcPr marL="5573" marR="5573" marT="3344" marB="2229">
                    <a:lnL>
                      <a:noFill/>
                    </a:lnL>
                    <a:lnR w="6350" cap="flat" cmpd="sng" algn="ctr">
                      <a:solidFill>
                        <a:srgbClr val="E2E2E2"/>
                      </a:solidFill>
                      <a:prstDash val="solid"/>
                      <a:round/>
                      <a:headEnd type="none" w="med" len="med"/>
                      <a:tailEnd type="none" w="med" len="med"/>
                    </a:lnR>
                    <a:lnT>
                      <a:noFill/>
                    </a:lnT>
                    <a:lnB>
                      <a:noFill/>
                    </a:lnB>
                    <a:solidFill>
                      <a:srgbClr val="F6F6F6"/>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4282773570"/>
                  </a:ext>
                </a:extLst>
              </a:tr>
              <a:tr h="196679">
                <a:tc>
                  <a:txBody>
                    <a:bodyPr/>
                    <a:lstStyle/>
                    <a:p>
                      <a:pPr algn="l" fontAlgn="t"/>
                      <a:r>
                        <a:rPr lang="en-US" sz="200" b="0" i="0">
                          <a:effectLst/>
                          <a:latin typeface="ff-scala-sans-pro"/>
                        </a:rPr>
                        <a:t>Stroke or death</a:t>
                      </a:r>
                    </a:p>
                  </a:txBody>
                  <a:tcPr marL="22292" marR="5573" marT="3344" marB="2229">
                    <a:lnL w="6350" cap="flat" cmpd="sng" algn="ctr">
                      <a:solidFill>
                        <a:srgbClr val="E2E2E2"/>
                      </a:solidFill>
                      <a:prstDash val="solid"/>
                      <a:round/>
                      <a:headEnd type="none" w="med" len="med"/>
                      <a:tailEnd type="none" w="med" len="med"/>
                    </a:lnL>
                    <a:lnR>
                      <a:noFill/>
                    </a:lnR>
                    <a:lnT>
                      <a:noFill/>
                    </a:lnT>
                    <a:lnB>
                      <a:noFill/>
                    </a:lnB>
                    <a:solidFill>
                      <a:srgbClr val="FFFFFF"/>
                    </a:solidFill>
                  </a:tcPr>
                </a:tc>
                <a:tc>
                  <a:txBody>
                    <a:bodyPr/>
                    <a:lstStyle/>
                    <a:p>
                      <a:pPr algn="ctr" fontAlgn="t"/>
                      <a:r>
                        <a:rPr lang="en-US" sz="200" b="0" i="0">
                          <a:effectLst/>
                          <a:latin typeface="ff-scala-sans-pro"/>
                        </a:rPr>
                        <a:t>303 (5.5)</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5.4</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362 (6.6)</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6.5</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0.83 (0.71–0.96)</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0.02</a:t>
                      </a:r>
                    </a:p>
                  </a:txBody>
                  <a:tcPr marL="5573" marR="5573" marT="3344" marB="2229">
                    <a:lnL>
                      <a:noFill/>
                    </a:lnL>
                    <a:lnR w="6350" cap="flat" cmpd="sng" algn="ctr">
                      <a:solidFill>
                        <a:srgbClr val="E2E2E2"/>
                      </a:solidFill>
                      <a:prstDash val="solid"/>
                      <a:round/>
                      <a:headEnd type="none" w="med" len="med"/>
                      <a:tailEnd type="none" w="med" len="med"/>
                    </a:lnR>
                    <a:lnT>
                      <a:noFill/>
                    </a:lnT>
                    <a:lnB>
                      <a:noFill/>
                    </a:lnB>
                    <a:solidFill>
                      <a:srgbClr val="FFFFFF"/>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3023480333"/>
                  </a:ext>
                </a:extLst>
              </a:tr>
              <a:tr h="196679">
                <a:tc>
                  <a:txBody>
                    <a:bodyPr/>
                    <a:lstStyle/>
                    <a:p>
                      <a:pPr algn="l" fontAlgn="t"/>
                      <a:r>
                        <a:rPr lang="en-US" sz="200" b="0" i="0">
                          <a:effectLst/>
                          <a:latin typeface="ff-scala-sans-pro"/>
                        </a:rPr>
                        <a:t>Stroke</a:t>
                      </a:r>
                    </a:p>
                  </a:txBody>
                  <a:tcPr marL="22292" marR="5573" marT="3344" marB="2229">
                    <a:lnL w="6350" cap="flat" cmpd="sng" algn="ctr">
                      <a:solidFill>
                        <a:srgbClr val="E2E2E2"/>
                      </a:solidFill>
                      <a:prstDash val="solid"/>
                      <a:round/>
                      <a:headEnd type="none" w="med" len="med"/>
                      <a:tailEnd type="none" w="med" len="med"/>
                    </a:lnL>
                    <a:lnR>
                      <a:noFill/>
                    </a:lnR>
                    <a:lnT>
                      <a:noFill/>
                    </a:lnT>
                    <a:lnB>
                      <a:noFill/>
                    </a:lnB>
                    <a:solidFill>
                      <a:srgbClr val="F6F6F6"/>
                    </a:solidFill>
                  </a:tcPr>
                </a:tc>
                <a:tc>
                  <a:txBody>
                    <a:bodyPr/>
                    <a:lstStyle/>
                    <a:p>
                      <a:pPr algn="ctr" fontAlgn="t"/>
                      <a:r>
                        <a:rPr lang="en-US" sz="200" b="0" i="0">
                          <a:effectLst/>
                          <a:latin typeface="ff-scala-sans-pro"/>
                        </a:rPr>
                        <a:t>284 (5.1)</a:t>
                      </a:r>
                    </a:p>
                  </a:txBody>
                  <a:tcPr marL="5573" marR="5573" marT="3344" marB="2229">
                    <a:lnL>
                      <a:noFill/>
                    </a:lnL>
                    <a:lnR>
                      <a:noFill/>
                    </a:lnR>
                    <a:lnT>
                      <a:noFill/>
                    </a:lnT>
                    <a:lnB>
                      <a:noFill/>
                    </a:lnB>
                    <a:solidFill>
                      <a:srgbClr val="F6F6F6"/>
                    </a:solidFill>
                  </a:tcPr>
                </a:tc>
                <a:tc>
                  <a:txBody>
                    <a:bodyPr/>
                    <a:lstStyle/>
                    <a:p>
                      <a:pPr algn="ctr" fontAlgn="t"/>
                      <a:r>
                        <a:rPr lang="en-US" sz="200" b="0" i="0">
                          <a:effectLst/>
                          <a:latin typeface="ff-scala-sans-pro"/>
                        </a:rPr>
                        <a:t>5.1</a:t>
                      </a:r>
                    </a:p>
                  </a:txBody>
                  <a:tcPr marL="5573" marR="5573" marT="3344" marB="2229">
                    <a:lnL>
                      <a:noFill/>
                    </a:lnL>
                    <a:lnR>
                      <a:noFill/>
                    </a:lnR>
                    <a:lnT>
                      <a:noFill/>
                    </a:lnT>
                    <a:lnB>
                      <a:noFill/>
                    </a:lnB>
                    <a:solidFill>
                      <a:srgbClr val="F6F6F6"/>
                    </a:solidFill>
                  </a:tcPr>
                </a:tc>
                <a:tc>
                  <a:txBody>
                    <a:bodyPr/>
                    <a:lstStyle/>
                    <a:p>
                      <a:pPr algn="ctr" fontAlgn="t"/>
                      <a:r>
                        <a:rPr lang="en-US" sz="200" b="0" i="0">
                          <a:effectLst/>
                          <a:latin typeface="ff-scala-sans-pro"/>
                        </a:rPr>
                        <a:t>347 (6.3)</a:t>
                      </a:r>
                    </a:p>
                  </a:txBody>
                  <a:tcPr marL="5573" marR="5573" marT="3344" marB="2229">
                    <a:lnL>
                      <a:noFill/>
                    </a:lnL>
                    <a:lnR>
                      <a:noFill/>
                    </a:lnR>
                    <a:lnT>
                      <a:noFill/>
                    </a:lnT>
                    <a:lnB>
                      <a:noFill/>
                    </a:lnB>
                    <a:solidFill>
                      <a:srgbClr val="F6F6F6"/>
                    </a:solidFill>
                  </a:tcPr>
                </a:tc>
                <a:tc>
                  <a:txBody>
                    <a:bodyPr/>
                    <a:lstStyle/>
                    <a:p>
                      <a:pPr algn="ctr" fontAlgn="t"/>
                      <a:r>
                        <a:rPr lang="en-US" sz="200" b="0" i="0">
                          <a:effectLst/>
                          <a:latin typeface="ff-scala-sans-pro"/>
                        </a:rPr>
                        <a:t>6.3</a:t>
                      </a:r>
                    </a:p>
                  </a:txBody>
                  <a:tcPr marL="5573" marR="5573" marT="3344" marB="2229">
                    <a:lnL>
                      <a:noFill/>
                    </a:lnL>
                    <a:lnR>
                      <a:noFill/>
                    </a:lnR>
                    <a:lnT>
                      <a:noFill/>
                    </a:lnT>
                    <a:lnB>
                      <a:noFill/>
                    </a:lnB>
                    <a:solidFill>
                      <a:srgbClr val="F6F6F6"/>
                    </a:solidFill>
                  </a:tcPr>
                </a:tc>
                <a:tc>
                  <a:txBody>
                    <a:bodyPr/>
                    <a:lstStyle/>
                    <a:p>
                      <a:pPr algn="ctr" fontAlgn="t"/>
                      <a:r>
                        <a:rPr lang="en-US" sz="200" b="0" i="0">
                          <a:effectLst/>
                          <a:latin typeface="ff-scala-sans-pro"/>
                        </a:rPr>
                        <a:t>0.81 (0.69–0.95)</a:t>
                      </a:r>
                    </a:p>
                  </a:txBody>
                  <a:tcPr marL="5573" marR="5573" marT="3344" marB="2229">
                    <a:lnL>
                      <a:noFill/>
                    </a:lnL>
                    <a:lnR>
                      <a:noFill/>
                    </a:lnR>
                    <a:lnT>
                      <a:noFill/>
                    </a:lnT>
                    <a:lnB>
                      <a:noFill/>
                    </a:lnB>
                    <a:solidFill>
                      <a:srgbClr val="F6F6F6"/>
                    </a:solidFill>
                  </a:tcPr>
                </a:tc>
                <a:tc>
                  <a:txBody>
                    <a:bodyPr/>
                    <a:lstStyle/>
                    <a:p>
                      <a:pPr algn="ctr" fontAlgn="t"/>
                      <a:endParaRPr lang="en-US" sz="200" b="0" i="0">
                        <a:effectLst/>
                        <a:latin typeface="ff-scala-sans-pro"/>
                      </a:endParaRPr>
                    </a:p>
                  </a:txBody>
                  <a:tcPr marL="5573" marR="5573" marT="3344" marB="2229">
                    <a:lnL>
                      <a:noFill/>
                    </a:lnL>
                    <a:lnR w="6350" cap="flat" cmpd="sng" algn="ctr">
                      <a:solidFill>
                        <a:srgbClr val="E2E2E2"/>
                      </a:solidFill>
                      <a:prstDash val="solid"/>
                      <a:round/>
                      <a:headEnd type="none" w="med" len="med"/>
                      <a:tailEnd type="none" w="med" len="med"/>
                    </a:lnR>
                    <a:lnT>
                      <a:noFill/>
                    </a:lnT>
                    <a:lnB>
                      <a:noFill/>
                    </a:lnB>
                    <a:solidFill>
                      <a:srgbClr val="F6F6F6"/>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2528162986"/>
                  </a:ext>
                </a:extLst>
              </a:tr>
              <a:tr h="172785">
                <a:tc>
                  <a:txBody>
                    <a:bodyPr/>
                    <a:lstStyle/>
                    <a:p>
                      <a:pPr algn="l" fontAlgn="t"/>
                      <a:r>
                        <a:rPr lang="en-US" sz="200" b="0" i="0">
                          <a:effectLst/>
                          <a:latin typeface="ff-scala-sans-pro"/>
                        </a:rPr>
                        <a:t>Death</a:t>
                      </a:r>
                    </a:p>
                  </a:txBody>
                  <a:tcPr marL="22292" marR="5573" marT="3344" marB="2229">
                    <a:lnL w="6350" cap="flat" cmpd="sng" algn="ctr">
                      <a:solidFill>
                        <a:srgbClr val="E2E2E2"/>
                      </a:solidFill>
                      <a:prstDash val="solid"/>
                      <a:round/>
                      <a:headEnd type="none" w="med" len="med"/>
                      <a:tailEnd type="none" w="med" len="med"/>
                    </a:lnL>
                    <a:lnR>
                      <a:noFill/>
                    </a:lnR>
                    <a:lnT>
                      <a:noFill/>
                    </a:lnT>
                    <a:lnB>
                      <a:noFill/>
                    </a:lnB>
                    <a:solidFill>
                      <a:srgbClr val="FFFFFF"/>
                    </a:solidFill>
                  </a:tcPr>
                </a:tc>
                <a:tc>
                  <a:txBody>
                    <a:bodyPr/>
                    <a:lstStyle/>
                    <a:p>
                      <a:pPr algn="ctr" fontAlgn="t"/>
                      <a:r>
                        <a:rPr lang="en-US" sz="200" b="0" i="0">
                          <a:effectLst/>
                          <a:latin typeface="ff-scala-sans-pro"/>
                        </a:rPr>
                        <a:t>36 (0.7)</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0.6</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27 (0.5)</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0.5</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1.33 (0.81–2.19)</a:t>
                      </a:r>
                    </a:p>
                  </a:txBody>
                  <a:tcPr marL="5573" marR="5573" marT="3344" marB="2229">
                    <a:lnL>
                      <a:noFill/>
                    </a:lnL>
                    <a:lnR>
                      <a:noFill/>
                    </a:lnR>
                    <a:lnT>
                      <a:noFill/>
                    </a:lnT>
                    <a:lnB>
                      <a:noFill/>
                    </a:lnB>
                    <a:solidFill>
                      <a:srgbClr val="FFFFFF"/>
                    </a:solidFill>
                  </a:tcPr>
                </a:tc>
                <a:tc>
                  <a:txBody>
                    <a:bodyPr/>
                    <a:lstStyle/>
                    <a:p>
                      <a:pPr algn="ctr" fontAlgn="t"/>
                      <a:endParaRPr lang="en-US" sz="200" b="0" i="0">
                        <a:effectLst/>
                        <a:latin typeface="ff-scala-sans-pro"/>
                      </a:endParaRPr>
                    </a:p>
                  </a:txBody>
                  <a:tcPr marL="5573" marR="5573" marT="3344" marB="2229">
                    <a:lnL>
                      <a:noFill/>
                    </a:lnL>
                    <a:lnR w="6350" cap="flat" cmpd="sng" algn="ctr">
                      <a:solidFill>
                        <a:srgbClr val="E2E2E2"/>
                      </a:solidFill>
                      <a:prstDash val="solid"/>
                      <a:round/>
                      <a:headEnd type="none" w="med" len="med"/>
                      <a:tailEnd type="none" w="med" len="med"/>
                    </a:lnR>
                    <a:lnT>
                      <a:noFill/>
                    </a:lnT>
                    <a:lnB>
                      <a:noFill/>
                    </a:lnB>
                    <a:solidFill>
                      <a:srgbClr val="FFFFFF"/>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3369109153"/>
                  </a:ext>
                </a:extLst>
              </a:tr>
              <a:tr h="101105">
                <a:tc>
                  <a:txBody>
                    <a:bodyPr/>
                    <a:lstStyle/>
                    <a:p>
                      <a:pPr algn="l" fontAlgn="t"/>
                      <a:r>
                        <a:rPr lang="en-US" sz="200" b="1" i="0">
                          <a:effectLst/>
                          <a:latin typeface="inherit"/>
                        </a:rPr>
                        <a:t>Secondary outcomes</a:t>
                      </a:r>
                      <a:endParaRPr lang="en-US" sz="200" b="0" i="0">
                        <a:effectLst/>
                        <a:latin typeface="ff-scala-sans-pro"/>
                      </a:endParaRPr>
                    </a:p>
                  </a:txBody>
                  <a:tcPr marL="22292" marR="5573" marT="3344" marB="2229">
                    <a:lnL w="6350" cap="flat" cmpd="sng" algn="ctr">
                      <a:solidFill>
                        <a:srgbClr val="E2E2E2"/>
                      </a:solidFill>
                      <a:prstDash val="solid"/>
                      <a:round/>
                      <a:headEnd type="none" w="med" len="med"/>
                      <a:tailEnd type="none" w="med" len="med"/>
                    </a:lnL>
                    <a:lnR>
                      <a:noFill/>
                    </a:lnR>
                    <a:lnT>
                      <a:noFill/>
                    </a:lnT>
                    <a:lnB>
                      <a:noFill/>
                    </a:lnB>
                    <a:solidFill>
                      <a:srgbClr val="F6F6F6"/>
                    </a:solidFill>
                  </a:tcPr>
                </a:tc>
                <a:tc>
                  <a:txBody>
                    <a:bodyPr/>
                    <a:lstStyle/>
                    <a:p>
                      <a:pPr algn="ctr" fontAlgn="t"/>
                      <a:endParaRPr lang="en-US" sz="200" b="0" i="0">
                        <a:effectLst/>
                        <a:latin typeface="ff-scala-sans-pro"/>
                      </a:endParaRPr>
                    </a:p>
                  </a:txBody>
                  <a:tcPr marL="5573" marR="5573" marT="3344" marB="2229">
                    <a:lnL>
                      <a:noFill/>
                    </a:lnL>
                    <a:lnR>
                      <a:noFill/>
                    </a:lnR>
                    <a:lnT>
                      <a:noFill/>
                    </a:lnT>
                    <a:lnB>
                      <a:noFill/>
                    </a:lnB>
                    <a:solidFill>
                      <a:srgbClr val="F6F6F6"/>
                    </a:solidFill>
                  </a:tcPr>
                </a:tc>
                <a:tc>
                  <a:txBody>
                    <a:bodyPr/>
                    <a:lstStyle/>
                    <a:p>
                      <a:pPr algn="ctr" fontAlgn="t"/>
                      <a:endParaRPr lang="en-US" sz="200" b="0" i="0">
                        <a:effectLst/>
                        <a:latin typeface="ff-scala-sans-pro"/>
                      </a:endParaRPr>
                    </a:p>
                  </a:txBody>
                  <a:tcPr marL="5573" marR="5573" marT="3344" marB="2229">
                    <a:lnL>
                      <a:noFill/>
                    </a:lnL>
                    <a:lnR>
                      <a:noFill/>
                    </a:lnR>
                    <a:lnT>
                      <a:noFill/>
                    </a:lnT>
                    <a:lnB>
                      <a:noFill/>
                    </a:lnB>
                    <a:solidFill>
                      <a:srgbClr val="F6F6F6"/>
                    </a:solidFill>
                  </a:tcPr>
                </a:tc>
                <a:tc>
                  <a:txBody>
                    <a:bodyPr/>
                    <a:lstStyle/>
                    <a:p>
                      <a:pPr algn="ctr" fontAlgn="t"/>
                      <a:endParaRPr lang="en-US" sz="200" b="0" i="0">
                        <a:effectLst/>
                        <a:latin typeface="ff-scala-sans-pro"/>
                      </a:endParaRPr>
                    </a:p>
                  </a:txBody>
                  <a:tcPr marL="5573" marR="5573" marT="3344" marB="2229">
                    <a:lnL>
                      <a:noFill/>
                    </a:lnL>
                    <a:lnR>
                      <a:noFill/>
                    </a:lnR>
                    <a:lnT>
                      <a:noFill/>
                    </a:lnT>
                    <a:lnB>
                      <a:noFill/>
                    </a:lnB>
                    <a:solidFill>
                      <a:srgbClr val="F6F6F6"/>
                    </a:solidFill>
                  </a:tcPr>
                </a:tc>
                <a:tc>
                  <a:txBody>
                    <a:bodyPr/>
                    <a:lstStyle/>
                    <a:p>
                      <a:pPr algn="ctr" fontAlgn="t"/>
                      <a:endParaRPr lang="en-US" sz="200" b="0" i="0">
                        <a:effectLst/>
                        <a:latin typeface="ff-scala-sans-pro"/>
                      </a:endParaRPr>
                    </a:p>
                  </a:txBody>
                  <a:tcPr marL="5573" marR="5573" marT="3344" marB="2229">
                    <a:lnL>
                      <a:noFill/>
                    </a:lnL>
                    <a:lnR>
                      <a:noFill/>
                    </a:lnR>
                    <a:lnT>
                      <a:noFill/>
                    </a:lnT>
                    <a:lnB>
                      <a:noFill/>
                    </a:lnB>
                    <a:solidFill>
                      <a:srgbClr val="F6F6F6"/>
                    </a:solidFill>
                  </a:tcPr>
                </a:tc>
                <a:tc>
                  <a:txBody>
                    <a:bodyPr/>
                    <a:lstStyle/>
                    <a:p>
                      <a:pPr algn="ctr" fontAlgn="t"/>
                      <a:endParaRPr lang="en-US" sz="200" b="0" i="0">
                        <a:effectLst/>
                        <a:latin typeface="ff-scala-sans-pro"/>
                      </a:endParaRPr>
                    </a:p>
                  </a:txBody>
                  <a:tcPr marL="5573" marR="5573" marT="3344" marB="2229">
                    <a:lnL>
                      <a:noFill/>
                    </a:lnL>
                    <a:lnR>
                      <a:noFill/>
                    </a:lnR>
                    <a:lnT>
                      <a:noFill/>
                    </a:lnT>
                    <a:lnB>
                      <a:noFill/>
                    </a:lnB>
                    <a:solidFill>
                      <a:srgbClr val="F6F6F6"/>
                    </a:solidFill>
                  </a:tcPr>
                </a:tc>
                <a:tc>
                  <a:txBody>
                    <a:bodyPr/>
                    <a:lstStyle/>
                    <a:p>
                      <a:pPr algn="ctr" fontAlgn="t"/>
                      <a:endParaRPr lang="en-US" sz="200" b="0" i="0">
                        <a:effectLst/>
                        <a:latin typeface="ff-scala-sans-pro"/>
                      </a:endParaRPr>
                    </a:p>
                  </a:txBody>
                  <a:tcPr marL="5573" marR="5573" marT="3344" marB="2229">
                    <a:lnL>
                      <a:noFill/>
                    </a:lnL>
                    <a:lnR w="6350" cap="flat" cmpd="sng" algn="ctr">
                      <a:solidFill>
                        <a:srgbClr val="E2E2E2"/>
                      </a:solidFill>
                      <a:prstDash val="solid"/>
                      <a:round/>
                      <a:headEnd type="none" w="med" len="med"/>
                      <a:tailEnd type="none" w="med" len="med"/>
                    </a:lnR>
                    <a:lnT>
                      <a:noFill/>
                    </a:lnT>
                    <a:lnB>
                      <a:noFill/>
                    </a:lnB>
                    <a:solidFill>
                      <a:srgbClr val="F6F6F6"/>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3324780741"/>
                  </a:ext>
                </a:extLst>
              </a:tr>
              <a:tr h="196679">
                <a:tc>
                  <a:txBody>
                    <a:bodyPr/>
                    <a:lstStyle/>
                    <a:p>
                      <a:pPr algn="l" fontAlgn="t"/>
                      <a:r>
                        <a:rPr lang="en-US" sz="200" b="0" i="0">
                          <a:effectLst/>
                          <a:latin typeface="ff-scala-sans-pro"/>
                        </a:rPr>
                        <a:t>Ischemic stroke</a:t>
                      </a:r>
                    </a:p>
                  </a:txBody>
                  <a:tcPr marL="22292" marR="5573" marT="3344" marB="2229">
                    <a:lnL w="6350" cap="flat" cmpd="sng" algn="ctr">
                      <a:solidFill>
                        <a:srgbClr val="E2E2E2"/>
                      </a:solidFill>
                      <a:prstDash val="solid"/>
                      <a:round/>
                      <a:headEnd type="none" w="med" len="med"/>
                      <a:tailEnd type="none" w="med" len="med"/>
                    </a:lnL>
                    <a:lnR>
                      <a:noFill/>
                    </a:lnR>
                    <a:lnT>
                      <a:noFill/>
                    </a:lnT>
                    <a:lnB>
                      <a:noFill/>
                    </a:lnB>
                    <a:solidFill>
                      <a:srgbClr val="FFFFFF"/>
                    </a:solidFill>
                  </a:tcPr>
                </a:tc>
                <a:tc>
                  <a:txBody>
                    <a:bodyPr/>
                    <a:lstStyle/>
                    <a:p>
                      <a:pPr algn="ctr" fontAlgn="t"/>
                      <a:r>
                        <a:rPr lang="en-US" sz="200" b="0" i="0">
                          <a:effectLst/>
                          <a:latin typeface="ff-scala-sans-pro"/>
                        </a:rPr>
                        <a:t>276 (5.0)</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5.0</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345 (6.3)</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6.2</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0.79 (0.68–0.93)</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0.004</a:t>
                      </a:r>
                    </a:p>
                  </a:txBody>
                  <a:tcPr marL="5573" marR="5573" marT="3344" marB="2229">
                    <a:lnL>
                      <a:noFill/>
                    </a:lnL>
                    <a:lnR w="6350" cap="flat" cmpd="sng" algn="ctr">
                      <a:solidFill>
                        <a:srgbClr val="E2E2E2"/>
                      </a:solidFill>
                      <a:prstDash val="solid"/>
                      <a:round/>
                      <a:headEnd type="none" w="med" len="med"/>
                      <a:tailEnd type="none" w="med" len="med"/>
                    </a:lnR>
                    <a:lnT>
                      <a:noFill/>
                    </a:lnT>
                    <a:lnB>
                      <a:noFill/>
                    </a:lnB>
                    <a:solidFill>
                      <a:srgbClr val="FFFFFF"/>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3450240216"/>
                  </a:ext>
                </a:extLst>
              </a:tr>
              <a:tr h="244465">
                <a:tc>
                  <a:txBody>
                    <a:bodyPr/>
                    <a:lstStyle/>
                    <a:p>
                      <a:pPr algn="l" fontAlgn="t"/>
                      <a:r>
                        <a:rPr lang="en-US" sz="200" b="0" i="0">
                          <a:effectLst/>
                          <a:latin typeface="ff-scala-sans-pro"/>
                        </a:rPr>
                        <a:t>Overall disability</a:t>
                      </a:r>
                      <a:r>
                        <a:rPr lang="en-US" sz="200" b="0" i="0" u="none" strike="noStrike">
                          <a:solidFill>
                            <a:srgbClr val="084E9B"/>
                          </a:solidFill>
                          <a:effectLst/>
                          <a:latin typeface="ff-scala-sans-pro"/>
                          <a:hlinkClick r:id="rId3"/>
                        </a:rPr>
                        <a:t>‡</a:t>
                      </a:r>
                      <a:endParaRPr lang="en-US" sz="200" b="0" i="0">
                        <a:effectLst/>
                        <a:latin typeface="ff-scala-sans-pro"/>
                      </a:endParaRPr>
                    </a:p>
                  </a:txBody>
                  <a:tcPr marL="22292" marR="5573" marT="3344" marB="2229">
                    <a:lnL w="6350" cap="flat" cmpd="sng" algn="ctr">
                      <a:solidFill>
                        <a:srgbClr val="E2E2E2"/>
                      </a:solidFill>
                      <a:prstDash val="solid"/>
                      <a:round/>
                      <a:headEnd type="none" w="med" len="med"/>
                      <a:tailEnd type="none" w="med" len="med"/>
                    </a:lnL>
                    <a:lnR>
                      <a:noFill/>
                    </a:lnR>
                    <a:lnT>
                      <a:noFill/>
                    </a:lnT>
                    <a:lnB>
                      <a:noFill/>
                    </a:lnB>
                    <a:solidFill>
                      <a:srgbClr val="F6F6F6"/>
                    </a:solidFill>
                  </a:tcPr>
                </a:tc>
                <a:tc>
                  <a:txBody>
                    <a:bodyPr/>
                    <a:lstStyle/>
                    <a:p>
                      <a:pPr algn="ctr" fontAlgn="t"/>
                      <a:r>
                        <a:rPr lang="en-US" sz="200" b="0" i="0">
                          <a:effectLst/>
                          <a:latin typeface="ff-scala-sans-pro"/>
                        </a:rPr>
                        <a:t>1282 (23.8)</a:t>
                      </a:r>
                    </a:p>
                  </a:txBody>
                  <a:tcPr marL="5573" marR="5573" marT="3344" marB="2229">
                    <a:lnL>
                      <a:noFill/>
                    </a:lnL>
                    <a:lnR>
                      <a:noFill/>
                    </a:lnR>
                    <a:lnT>
                      <a:noFill/>
                    </a:lnT>
                    <a:lnB>
                      <a:noFill/>
                    </a:lnB>
                    <a:solidFill>
                      <a:srgbClr val="F6F6F6"/>
                    </a:solidFill>
                  </a:tcPr>
                </a:tc>
                <a:tc>
                  <a:txBody>
                    <a:bodyPr/>
                    <a:lstStyle/>
                    <a:p>
                      <a:pPr algn="ctr" fontAlgn="t"/>
                      <a:r>
                        <a:rPr lang="en-US" sz="200" b="0" i="0">
                          <a:effectLst/>
                          <a:latin typeface="ff-scala-sans-pro"/>
                        </a:rPr>
                        <a:t>NA</a:t>
                      </a:r>
                    </a:p>
                  </a:txBody>
                  <a:tcPr marL="5573" marR="5573" marT="3344" marB="2229">
                    <a:lnL>
                      <a:noFill/>
                    </a:lnL>
                    <a:lnR>
                      <a:noFill/>
                    </a:lnR>
                    <a:lnT>
                      <a:noFill/>
                    </a:lnT>
                    <a:lnB>
                      <a:noFill/>
                    </a:lnB>
                    <a:solidFill>
                      <a:srgbClr val="F6F6F6"/>
                    </a:solidFill>
                  </a:tcPr>
                </a:tc>
                <a:tc>
                  <a:txBody>
                    <a:bodyPr/>
                    <a:lstStyle/>
                    <a:p>
                      <a:pPr algn="ctr" fontAlgn="t"/>
                      <a:r>
                        <a:rPr lang="en-US" sz="200" b="0" i="0">
                          <a:effectLst/>
                          <a:latin typeface="ff-scala-sans-pro"/>
                        </a:rPr>
                        <a:t>1284 (24.1)</a:t>
                      </a:r>
                    </a:p>
                  </a:txBody>
                  <a:tcPr marL="5573" marR="5573" marT="3344" marB="2229">
                    <a:lnL>
                      <a:noFill/>
                    </a:lnL>
                    <a:lnR>
                      <a:noFill/>
                    </a:lnR>
                    <a:lnT>
                      <a:noFill/>
                    </a:lnT>
                    <a:lnB>
                      <a:noFill/>
                    </a:lnB>
                    <a:solidFill>
                      <a:srgbClr val="F6F6F6"/>
                    </a:solidFill>
                  </a:tcPr>
                </a:tc>
                <a:tc>
                  <a:txBody>
                    <a:bodyPr/>
                    <a:lstStyle/>
                    <a:p>
                      <a:pPr algn="ctr" fontAlgn="t"/>
                      <a:r>
                        <a:rPr lang="en-US" sz="200" b="0" i="0">
                          <a:effectLst/>
                          <a:latin typeface="ff-scala-sans-pro"/>
                        </a:rPr>
                        <a:t>NA</a:t>
                      </a:r>
                    </a:p>
                  </a:txBody>
                  <a:tcPr marL="5573" marR="5573" marT="3344" marB="2229">
                    <a:lnL>
                      <a:noFill/>
                    </a:lnL>
                    <a:lnR>
                      <a:noFill/>
                    </a:lnR>
                    <a:lnT>
                      <a:noFill/>
                    </a:lnT>
                    <a:lnB>
                      <a:noFill/>
                    </a:lnB>
                    <a:solidFill>
                      <a:srgbClr val="F6F6F6"/>
                    </a:solidFill>
                  </a:tcPr>
                </a:tc>
                <a:tc>
                  <a:txBody>
                    <a:bodyPr/>
                    <a:lstStyle/>
                    <a:p>
                      <a:pPr algn="ctr" fontAlgn="t"/>
                      <a:r>
                        <a:rPr lang="en-US" sz="200" b="0" i="0">
                          <a:effectLst/>
                          <a:latin typeface="ff-scala-sans-pro"/>
                        </a:rPr>
                        <a:t>0.98 (0.89–1.07)</a:t>
                      </a:r>
                    </a:p>
                  </a:txBody>
                  <a:tcPr marL="5573" marR="5573" marT="3344" marB="2229">
                    <a:lnL>
                      <a:noFill/>
                    </a:lnL>
                    <a:lnR>
                      <a:noFill/>
                    </a:lnR>
                    <a:lnT>
                      <a:noFill/>
                    </a:lnT>
                    <a:lnB>
                      <a:noFill/>
                    </a:lnB>
                    <a:solidFill>
                      <a:srgbClr val="F6F6F6"/>
                    </a:solidFill>
                  </a:tcPr>
                </a:tc>
                <a:tc>
                  <a:txBody>
                    <a:bodyPr/>
                    <a:lstStyle/>
                    <a:p>
                      <a:pPr algn="ctr" fontAlgn="t"/>
                      <a:r>
                        <a:rPr lang="en-US" sz="200" b="0" i="0">
                          <a:effectLst/>
                          <a:latin typeface="ff-scala-sans-pro"/>
                        </a:rPr>
                        <a:t>0.61</a:t>
                      </a:r>
                    </a:p>
                  </a:txBody>
                  <a:tcPr marL="5573" marR="5573" marT="3344" marB="2229">
                    <a:lnL>
                      <a:noFill/>
                    </a:lnL>
                    <a:lnR w="6350" cap="flat" cmpd="sng" algn="ctr">
                      <a:solidFill>
                        <a:srgbClr val="E2E2E2"/>
                      </a:solidFill>
                      <a:prstDash val="solid"/>
                      <a:round/>
                      <a:headEnd type="none" w="med" len="med"/>
                      <a:tailEnd type="none" w="med" len="med"/>
                    </a:lnR>
                    <a:lnT>
                      <a:noFill/>
                    </a:lnT>
                    <a:lnB>
                      <a:noFill/>
                    </a:lnB>
                    <a:solidFill>
                      <a:srgbClr val="F6F6F6"/>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933336177"/>
                  </a:ext>
                </a:extLst>
              </a:tr>
              <a:tr h="77212">
                <a:tc>
                  <a:txBody>
                    <a:bodyPr/>
                    <a:lstStyle/>
                    <a:p>
                      <a:pPr algn="l" fontAlgn="t"/>
                      <a:r>
                        <a:rPr lang="en-US" sz="200" b="1" i="0">
                          <a:effectLst/>
                          <a:latin typeface="inherit"/>
                        </a:rPr>
                        <a:t>Safety outcomes</a:t>
                      </a:r>
                      <a:endParaRPr lang="en-US" sz="200" b="0" i="0">
                        <a:effectLst/>
                        <a:latin typeface="ff-scala-sans-pro"/>
                      </a:endParaRPr>
                    </a:p>
                  </a:txBody>
                  <a:tcPr marL="22292" marR="5573" marT="3344" marB="2229">
                    <a:lnL w="6350" cap="flat" cmpd="sng" algn="ctr">
                      <a:solidFill>
                        <a:srgbClr val="E2E2E2"/>
                      </a:solidFill>
                      <a:prstDash val="solid"/>
                      <a:round/>
                      <a:headEnd type="none" w="med" len="med"/>
                      <a:tailEnd type="none" w="med" len="med"/>
                    </a:lnL>
                    <a:lnR>
                      <a:noFill/>
                    </a:lnR>
                    <a:lnT>
                      <a:noFill/>
                    </a:lnT>
                    <a:lnB>
                      <a:noFill/>
                    </a:lnB>
                    <a:solidFill>
                      <a:srgbClr val="FFFFFF"/>
                    </a:solidFill>
                  </a:tcPr>
                </a:tc>
                <a:tc>
                  <a:txBody>
                    <a:bodyPr/>
                    <a:lstStyle/>
                    <a:p>
                      <a:pPr algn="ctr" fontAlgn="t"/>
                      <a:endParaRPr lang="en-US" sz="200" b="0" i="0">
                        <a:effectLst/>
                        <a:latin typeface="ff-scala-sans-pro"/>
                      </a:endParaRPr>
                    </a:p>
                  </a:txBody>
                  <a:tcPr marL="5573" marR="5573" marT="3344" marB="2229">
                    <a:lnL>
                      <a:noFill/>
                    </a:lnL>
                    <a:lnR>
                      <a:noFill/>
                    </a:lnR>
                    <a:lnT>
                      <a:noFill/>
                    </a:lnT>
                    <a:lnB>
                      <a:noFill/>
                    </a:lnB>
                    <a:solidFill>
                      <a:srgbClr val="FFFFFF"/>
                    </a:solidFill>
                  </a:tcPr>
                </a:tc>
                <a:tc>
                  <a:txBody>
                    <a:bodyPr/>
                    <a:lstStyle/>
                    <a:p>
                      <a:pPr algn="l" fontAlgn="t"/>
                      <a:endParaRPr lang="en-US" sz="200" b="0" i="0">
                        <a:effectLst/>
                        <a:latin typeface="ff-scala-sans-pro"/>
                      </a:endParaRPr>
                    </a:p>
                  </a:txBody>
                  <a:tcPr marL="5573" marR="5573" marT="3344" marB="2229">
                    <a:lnL>
                      <a:noFill/>
                    </a:lnL>
                    <a:lnR>
                      <a:noFill/>
                    </a:lnR>
                    <a:lnT>
                      <a:noFill/>
                    </a:lnT>
                    <a:lnB>
                      <a:noFill/>
                    </a:lnB>
                    <a:solidFill>
                      <a:srgbClr val="FFFFFF"/>
                    </a:solidFill>
                  </a:tcPr>
                </a:tc>
                <a:tc>
                  <a:txBody>
                    <a:bodyPr/>
                    <a:lstStyle/>
                    <a:p>
                      <a:pPr algn="ctr" fontAlgn="t"/>
                      <a:endParaRPr lang="en-US" sz="200" b="0" i="0">
                        <a:effectLst/>
                        <a:latin typeface="ff-scala-sans-pro"/>
                      </a:endParaRPr>
                    </a:p>
                  </a:txBody>
                  <a:tcPr marL="5573" marR="5573" marT="3344" marB="2229">
                    <a:lnL>
                      <a:noFill/>
                    </a:lnL>
                    <a:lnR>
                      <a:noFill/>
                    </a:lnR>
                    <a:lnT>
                      <a:noFill/>
                    </a:lnT>
                    <a:lnB>
                      <a:noFill/>
                    </a:lnB>
                    <a:solidFill>
                      <a:srgbClr val="FFFFFF"/>
                    </a:solidFill>
                  </a:tcPr>
                </a:tc>
                <a:tc>
                  <a:txBody>
                    <a:bodyPr/>
                    <a:lstStyle/>
                    <a:p>
                      <a:pPr algn="l" fontAlgn="t"/>
                      <a:endParaRPr lang="en-US" sz="200" b="0" i="0">
                        <a:effectLst/>
                        <a:latin typeface="ff-scala-sans-pro"/>
                      </a:endParaRPr>
                    </a:p>
                  </a:txBody>
                  <a:tcPr marL="5573" marR="5573" marT="3344" marB="2229">
                    <a:lnL>
                      <a:noFill/>
                    </a:lnL>
                    <a:lnR>
                      <a:noFill/>
                    </a:lnR>
                    <a:lnT>
                      <a:noFill/>
                    </a:lnT>
                    <a:lnB>
                      <a:noFill/>
                    </a:lnB>
                    <a:solidFill>
                      <a:srgbClr val="FFFFFF"/>
                    </a:solidFill>
                  </a:tcPr>
                </a:tc>
                <a:tc>
                  <a:txBody>
                    <a:bodyPr/>
                    <a:lstStyle/>
                    <a:p>
                      <a:pPr algn="ctr" fontAlgn="t"/>
                      <a:endParaRPr lang="en-US" sz="200" b="0" i="0">
                        <a:effectLst/>
                        <a:latin typeface="ff-scala-sans-pro"/>
                      </a:endParaRPr>
                    </a:p>
                  </a:txBody>
                  <a:tcPr marL="5573" marR="5573" marT="3344" marB="2229">
                    <a:lnL>
                      <a:noFill/>
                    </a:lnL>
                    <a:lnR>
                      <a:noFill/>
                    </a:lnR>
                    <a:lnT>
                      <a:noFill/>
                    </a:lnT>
                    <a:lnB>
                      <a:noFill/>
                    </a:lnB>
                    <a:solidFill>
                      <a:srgbClr val="FFFFFF"/>
                    </a:solidFill>
                  </a:tcPr>
                </a:tc>
                <a:tc>
                  <a:txBody>
                    <a:bodyPr/>
                    <a:lstStyle/>
                    <a:p>
                      <a:pPr algn="ctr" fontAlgn="t"/>
                      <a:endParaRPr lang="en-US" sz="200" b="0" i="0">
                        <a:effectLst/>
                        <a:latin typeface="ff-scala-sans-pro"/>
                      </a:endParaRPr>
                    </a:p>
                  </a:txBody>
                  <a:tcPr marL="5573" marR="5573" marT="3344" marB="2229">
                    <a:lnL>
                      <a:noFill/>
                    </a:lnL>
                    <a:lnR w="6350" cap="flat" cmpd="sng" algn="ctr">
                      <a:solidFill>
                        <a:srgbClr val="E2E2E2"/>
                      </a:solidFill>
                      <a:prstDash val="solid"/>
                      <a:round/>
                      <a:headEnd type="none" w="med" len="med"/>
                      <a:tailEnd type="none" w="med" len="med"/>
                    </a:lnR>
                    <a:lnT>
                      <a:noFill/>
                    </a:lnT>
                    <a:lnB>
                      <a:noFill/>
                    </a:lnB>
                    <a:solidFill>
                      <a:srgbClr val="FFFFFF"/>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1782966745"/>
                  </a:ext>
                </a:extLst>
              </a:tr>
              <a:tr h="172785">
                <a:tc>
                  <a:txBody>
                    <a:bodyPr/>
                    <a:lstStyle/>
                    <a:p>
                      <a:pPr algn="l" fontAlgn="t"/>
                      <a:r>
                        <a:rPr lang="en-US" sz="200" b="0" i="0">
                          <a:effectLst/>
                          <a:latin typeface="ff-scala-sans-pro"/>
                        </a:rPr>
                        <a:t>Severe bleeding</a:t>
                      </a:r>
                    </a:p>
                  </a:txBody>
                  <a:tcPr marL="22292" marR="5573" marT="3344" marB="2229">
                    <a:lnL w="6350" cap="flat" cmpd="sng" algn="ctr">
                      <a:solidFill>
                        <a:srgbClr val="E2E2E2"/>
                      </a:solidFill>
                      <a:prstDash val="solid"/>
                      <a:round/>
                      <a:headEnd type="none" w="med" len="med"/>
                      <a:tailEnd type="none" w="med" len="med"/>
                    </a:lnL>
                    <a:lnR>
                      <a:noFill/>
                    </a:lnR>
                    <a:lnT>
                      <a:noFill/>
                    </a:lnT>
                    <a:lnB>
                      <a:noFill/>
                    </a:lnB>
                    <a:solidFill>
                      <a:srgbClr val="F6F6F6"/>
                    </a:solidFill>
                  </a:tcPr>
                </a:tc>
                <a:tc>
                  <a:txBody>
                    <a:bodyPr/>
                    <a:lstStyle/>
                    <a:p>
                      <a:pPr algn="ctr" fontAlgn="t"/>
                      <a:r>
                        <a:rPr lang="en-US" sz="200" b="0" i="0">
                          <a:effectLst/>
                          <a:latin typeface="ff-scala-sans-pro"/>
                        </a:rPr>
                        <a:t>28 (0.5)</a:t>
                      </a:r>
                    </a:p>
                  </a:txBody>
                  <a:tcPr marL="5573" marR="5573" marT="3344" marB="2229">
                    <a:lnL>
                      <a:noFill/>
                    </a:lnL>
                    <a:lnR>
                      <a:noFill/>
                    </a:lnR>
                    <a:lnT>
                      <a:noFill/>
                    </a:lnT>
                    <a:lnB>
                      <a:noFill/>
                    </a:lnB>
                    <a:solidFill>
                      <a:srgbClr val="F6F6F6"/>
                    </a:solidFill>
                  </a:tcPr>
                </a:tc>
                <a:tc>
                  <a:txBody>
                    <a:bodyPr/>
                    <a:lstStyle/>
                    <a:p>
                      <a:pPr algn="ctr" fontAlgn="t"/>
                      <a:r>
                        <a:rPr lang="en-US" sz="200" b="0" i="0">
                          <a:effectLst/>
                          <a:latin typeface="ff-scala-sans-pro"/>
                        </a:rPr>
                        <a:t>0.5</a:t>
                      </a:r>
                    </a:p>
                  </a:txBody>
                  <a:tcPr marL="5573" marR="5573" marT="3344" marB="2229">
                    <a:lnL>
                      <a:noFill/>
                    </a:lnL>
                    <a:lnR>
                      <a:noFill/>
                    </a:lnR>
                    <a:lnT>
                      <a:noFill/>
                    </a:lnT>
                    <a:lnB>
                      <a:noFill/>
                    </a:lnB>
                    <a:solidFill>
                      <a:srgbClr val="F6F6F6"/>
                    </a:solidFill>
                  </a:tcPr>
                </a:tc>
                <a:tc>
                  <a:txBody>
                    <a:bodyPr/>
                    <a:lstStyle/>
                    <a:p>
                      <a:pPr algn="ctr" fontAlgn="t"/>
                      <a:r>
                        <a:rPr lang="en-US" sz="200" b="0" i="0">
                          <a:effectLst/>
                          <a:latin typeface="ff-scala-sans-pro"/>
                        </a:rPr>
                        <a:t>7 (0.1)</a:t>
                      </a:r>
                    </a:p>
                  </a:txBody>
                  <a:tcPr marL="5573" marR="5573" marT="3344" marB="2229">
                    <a:lnL>
                      <a:noFill/>
                    </a:lnL>
                    <a:lnR>
                      <a:noFill/>
                    </a:lnR>
                    <a:lnT>
                      <a:noFill/>
                    </a:lnT>
                    <a:lnB>
                      <a:noFill/>
                    </a:lnB>
                    <a:solidFill>
                      <a:srgbClr val="F6F6F6"/>
                    </a:solidFill>
                  </a:tcPr>
                </a:tc>
                <a:tc>
                  <a:txBody>
                    <a:bodyPr/>
                    <a:lstStyle/>
                    <a:p>
                      <a:pPr algn="ctr" fontAlgn="t"/>
                      <a:r>
                        <a:rPr lang="en-US" sz="200" b="0" i="0">
                          <a:effectLst/>
                          <a:latin typeface="ff-scala-sans-pro"/>
                        </a:rPr>
                        <a:t>0.1</a:t>
                      </a:r>
                    </a:p>
                  </a:txBody>
                  <a:tcPr marL="5573" marR="5573" marT="3344" marB="2229">
                    <a:lnL>
                      <a:noFill/>
                    </a:lnL>
                    <a:lnR>
                      <a:noFill/>
                    </a:lnR>
                    <a:lnT>
                      <a:noFill/>
                    </a:lnT>
                    <a:lnB>
                      <a:noFill/>
                    </a:lnB>
                    <a:solidFill>
                      <a:srgbClr val="F6F6F6"/>
                    </a:solidFill>
                  </a:tcPr>
                </a:tc>
                <a:tc>
                  <a:txBody>
                    <a:bodyPr/>
                    <a:lstStyle/>
                    <a:p>
                      <a:pPr algn="ctr" fontAlgn="t"/>
                      <a:r>
                        <a:rPr lang="en-US" sz="200" b="0" i="0">
                          <a:effectLst/>
                          <a:latin typeface="ff-scala-sans-pro"/>
                        </a:rPr>
                        <a:t>3.99 (1.74–9.14)</a:t>
                      </a:r>
                    </a:p>
                  </a:txBody>
                  <a:tcPr marL="5573" marR="5573" marT="3344" marB="2229">
                    <a:lnL>
                      <a:noFill/>
                    </a:lnL>
                    <a:lnR>
                      <a:noFill/>
                    </a:lnR>
                    <a:lnT>
                      <a:noFill/>
                    </a:lnT>
                    <a:lnB>
                      <a:noFill/>
                    </a:lnB>
                    <a:solidFill>
                      <a:srgbClr val="F6F6F6"/>
                    </a:solidFill>
                  </a:tcPr>
                </a:tc>
                <a:tc>
                  <a:txBody>
                    <a:bodyPr/>
                    <a:lstStyle/>
                    <a:p>
                      <a:pPr algn="ctr" fontAlgn="t"/>
                      <a:r>
                        <a:rPr lang="en-US" sz="200" b="0" i="0">
                          <a:effectLst/>
                          <a:latin typeface="ff-scala-sans-pro"/>
                        </a:rPr>
                        <a:t>0.001</a:t>
                      </a:r>
                    </a:p>
                  </a:txBody>
                  <a:tcPr marL="5573" marR="5573" marT="3344" marB="2229">
                    <a:lnL>
                      <a:noFill/>
                    </a:lnL>
                    <a:lnR w="6350" cap="flat" cmpd="sng" algn="ctr">
                      <a:solidFill>
                        <a:srgbClr val="E2E2E2"/>
                      </a:solidFill>
                      <a:prstDash val="solid"/>
                      <a:round/>
                      <a:headEnd type="none" w="med" len="med"/>
                      <a:tailEnd type="none" w="med" len="med"/>
                    </a:lnR>
                    <a:lnT>
                      <a:noFill/>
                    </a:lnT>
                    <a:lnB>
                      <a:noFill/>
                    </a:lnB>
                    <a:solidFill>
                      <a:srgbClr val="F6F6F6"/>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1071739093"/>
                  </a:ext>
                </a:extLst>
              </a:tr>
              <a:tr h="196679">
                <a:tc>
                  <a:txBody>
                    <a:bodyPr/>
                    <a:lstStyle/>
                    <a:p>
                      <a:pPr algn="l" fontAlgn="t"/>
                      <a:r>
                        <a:rPr lang="en-US" sz="200" b="0" i="0">
                          <a:effectLst/>
                          <a:latin typeface="ff-scala-sans-pro"/>
                        </a:rPr>
                        <a:t>Intracranial hemorrhage or fatal bleeding</a:t>
                      </a:r>
                    </a:p>
                  </a:txBody>
                  <a:tcPr marL="22292" marR="5573" marT="3344" marB="2229">
                    <a:lnL w="6350" cap="flat" cmpd="sng" algn="ctr">
                      <a:solidFill>
                        <a:srgbClr val="E2E2E2"/>
                      </a:solidFill>
                      <a:prstDash val="solid"/>
                      <a:round/>
                      <a:headEnd type="none" w="med" len="med"/>
                      <a:tailEnd type="none" w="med" len="med"/>
                    </a:lnL>
                    <a:lnR>
                      <a:noFill/>
                    </a:lnR>
                    <a:lnT>
                      <a:noFill/>
                    </a:lnT>
                    <a:lnB>
                      <a:noFill/>
                    </a:lnB>
                    <a:solidFill>
                      <a:srgbClr val="FFFFFF"/>
                    </a:solidFill>
                  </a:tcPr>
                </a:tc>
                <a:tc>
                  <a:txBody>
                    <a:bodyPr/>
                    <a:lstStyle/>
                    <a:p>
                      <a:pPr algn="ctr" fontAlgn="t"/>
                      <a:r>
                        <a:rPr lang="en-US" sz="200" b="0" i="0">
                          <a:effectLst/>
                          <a:latin typeface="ff-scala-sans-pro"/>
                        </a:rPr>
                        <a:t>22 (0.4)</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0.4</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6 (0.1)</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0.1</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3.66 (1.48–9.02)</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0.005</a:t>
                      </a:r>
                    </a:p>
                  </a:txBody>
                  <a:tcPr marL="5573" marR="5573" marT="3344" marB="2229">
                    <a:lnL>
                      <a:noFill/>
                    </a:lnL>
                    <a:lnR w="6350" cap="flat" cmpd="sng" algn="ctr">
                      <a:solidFill>
                        <a:srgbClr val="E2E2E2"/>
                      </a:solidFill>
                      <a:prstDash val="solid"/>
                      <a:round/>
                      <a:headEnd type="none" w="med" len="med"/>
                      <a:tailEnd type="none" w="med" len="med"/>
                    </a:lnR>
                    <a:lnT>
                      <a:noFill/>
                    </a:lnT>
                    <a:lnB>
                      <a:noFill/>
                    </a:lnB>
                    <a:solidFill>
                      <a:srgbClr val="FFFFFF"/>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619657556"/>
                  </a:ext>
                </a:extLst>
              </a:tr>
              <a:tr h="172785">
                <a:tc>
                  <a:txBody>
                    <a:bodyPr/>
                    <a:lstStyle/>
                    <a:p>
                      <a:pPr algn="l" fontAlgn="t"/>
                      <a:r>
                        <a:rPr lang="en-US" sz="200" b="0" i="0">
                          <a:effectLst/>
                          <a:latin typeface="ff-scala-sans-pro"/>
                        </a:rPr>
                        <a:t>Fatal bleeding</a:t>
                      </a:r>
                    </a:p>
                  </a:txBody>
                  <a:tcPr marL="22292" marR="5573" marT="3344" marB="2229">
                    <a:lnL w="6350" cap="flat" cmpd="sng" algn="ctr">
                      <a:solidFill>
                        <a:srgbClr val="E2E2E2"/>
                      </a:solidFill>
                      <a:prstDash val="solid"/>
                      <a:round/>
                      <a:headEnd type="none" w="med" len="med"/>
                      <a:tailEnd type="none" w="med" len="med"/>
                    </a:lnL>
                    <a:lnR>
                      <a:noFill/>
                    </a:lnR>
                    <a:lnT>
                      <a:noFill/>
                    </a:lnT>
                    <a:lnB>
                      <a:noFill/>
                    </a:lnB>
                    <a:solidFill>
                      <a:srgbClr val="F6F6F6"/>
                    </a:solidFill>
                  </a:tcPr>
                </a:tc>
                <a:tc>
                  <a:txBody>
                    <a:bodyPr/>
                    <a:lstStyle/>
                    <a:p>
                      <a:pPr algn="ctr" fontAlgn="t"/>
                      <a:r>
                        <a:rPr lang="en-US" sz="200" b="0" i="0">
                          <a:effectLst/>
                          <a:latin typeface="ff-scala-sans-pro"/>
                        </a:rPr>
                        <a:t>11 (0.2)</a:t>
                      </a:r>
                    </a:p>
                  </a:txBody>
                  <a:tcPr marL="5573" marR="5573" marT="3344" marB="2229">
                    <a:lnL>
                      <a:noFill/>
                    </a:lnL>
                    <a:lnR>
                      <a:noFill/>
                    </a:lnR>
                    <a:lnT>
                      <a:noFill/>
                    </a:lnT>
                    <a:lnB>
                      <a:noFill/>
                    </a:lnB>
                    <a:solidFill>
                      <a:srgbClr val="F6F6F6"/>
                    </a:solidFill>
                  </a:tcPr>
                </a:tc>
                <a:tc>
                  <a:txBody>
                    <a:bodyPr/>
                    <a:lstStyle/>
                    <a:p>
                      <a:pPr algn="ctr" fontAlgn="t"/>
                      <a:endParaRPr lang="en-US" sz="200" b="0" i="0">
                        <a:effectLst/>
                        <a:latin typeface="ff-scala-sans-pro"/>
                      </a:endParaRPr>
                    </a:p>
                  </a:txBody>
                  <a:tcPr marL="5573" marR="5573" marT="3344" marB="2229">
                    <a:lnL>
                      <a:noFill/>
                    </a:lnL>
                    <a:lnR>
                      <a:noFill/>
                    </a:lnR>
                    <a:lnT>
                      <a:noFill/>
                    </a:lnT>
                    <a:lnB>
                      <a:noFill/>
                    </a:lnB>
                    <a:solidFill>
                      <a:srgbClr val="F6F6F6"/>
                    </a:solidFill>
                  </a:tcPr>
                </a:tc>
                <a:tc>
                  <a:txBody>
                    <a:bodyPr/>
                    <a:lstStyle/>
                    <a:p>
                      <a:pPr algn="ctr" fontAlgn="t"/>
                      <a:r>
                        <a:rPr lang="en-US" sz="200" b="0" i="0">
                          <a:effectLst/>
                          <a:latin typeface="ff-scala-sans-pro"/>
                        </a:rPr>
                        <a:t>2 (&lt;0.1)</a:t>
                      </a:r>
                    </a:p>
                  </a:txBody>
                  <a:tcPr marL="5573" marR="5573" marT="3344" marB="2229">
                    <a:lnL>
                      <a:noFill/>
                    </a:lnL>
                    <a:lnR>
                      <a:noFill/>
                    </a:lnR>
                    <a:lnT>
                      <a:noFill/>
                    </a:lnT>
                    <a:lnB>
                      <a:noFill/>
                    </a:lnB>
                    <a:solidFill>
                      <a:srgbClr val="F6F6F6"/>
                    </a:solidFill>
                  </a:tcPr>
                </a:tc>
                <a:tc>
                  <a:txBody>
                    <a:bodyPr/>
                    <a:lstStyle/>
                    <a:p>
                      <a:pPr algn="ctr" fontAlgn="t"/>
                      <a:endParaRPr lang="en-US" sz="200" b="0" i="0">
                        <a:effectLst/>
                        <a:latin typeface="ff-scala-sans-pro"/>
                      </a:endParaRPr>
                    </a:p>
                  </a:txBody>
                  <a:tcPr marL="5573" marR="5573" marT="3344" marB="2229">
                    <a:lnL>
                      <a:noFill/>
                    </a:lnL>
                    <a:lnR>
                      <a:noFill/>
                    </a:lnR>
                    <a:lnT>
                      <a:noFill/>
                    </a:lnT>
                    <a:lnB>
                      <a:noFill/>
                    </a:lnB>
                    <a:solidFill>
                      <a:srgbClr val="F6F6F6"/>
                    </a:solidFill>
                  </a:tcPr>
                </a:tc>
                <a:tc>
                  <a:txBody>
                    <a:bodyPr/>
                    <a:lstStyle/>
                    <a:p>
                      <a:pPr algn="ctr" fontAlgn="t"/>
                      <a:endParaRPr lang="en-US" sz="200" b="0" i="0">
                        <a:effectLst/>
                        <a:latin typeface="ff-scala-sans-pro"/>
                      </a:endParaRPr>
                    </a:p>
                  </a:txBody>
                  <a:tcPr marL="5573" marR="5573" marT="3344" marB="2229">
                    <a:lnL>
                      <a:noFill/>
                    </a:lnL>
                    <a:lnR>
                      <a:noFill/>
                    </a:lnR>
                    <a:lnT>
                      <a:noFill/>
                    </a:lnT>
                    <a:lnB>
                      <a:noFill/>
                    </a:lnB>
                    <a:solidFill>
                      <a:srgbClr val="F6F6F6"/>
                    </a:solidFill>
                  </a:tcPr>
                </a:tc>
                <a:tc>
                  <a:txBody>
                    <a:bodyPr/>
                    <a:lstStyle/>
                    <a:p>
                      <a:pPr algn="ctr" fontAlgn="t"/>
                      <a:endParaRPr lang="en-US" sz="200" b="0" i="0">
                        <a:effectLst/>
                        <a:latin typeface="ff-scala-sans-pro"/>
                      </a:endParaRPr>
                    </a:p>
                  </a:txBody>
                  <a:tcPr marL="5573" marR="5573" marT="3344" marB="2229">
                    <a:lnL>
                      <a:noFill/>
                    </a:lnL>
                    <a:lnR w="6350" cap="flat" cmpd="sng" algn="ctr">
                      <a:solidFill>
                        <a:srgbClr val="E2E2E2"/>
                      </a:solidFill>
                      <a:prstDash val="solid"/>
                      <a:round/>
                      <a:headEnd type="none" w="med" len="med"/>
                      <a:tailEnd type="none" w="med" len="med"/>
                    </a:lnR>
                    <a:lnT>
                      <a:noFill/>
                    </a:lnT>
                    <a:lnB>
                      <a:noFill/>
                    </a:lnB>
                    <a:solidFill>
                      <a:srgbClr val="F6F6F6"/>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4226915090"/>
                  </a:ext>
                </a:extLst>
              </a:tr>
              <a:tr h="172785">
                <a:tc>
                  <a:txBody>
                    <a:bodyPr/>
                    <a:lstStyle/>
                    <a:p>
                      <a:pPr algn="l" fontAlgn="t"/>
                      <a:r>
                        <a:rPr lang="en-US" sz="200" b="0" i="0">
                          <a:effectLst/>
                          <a:latin typeface="ff-scala-sans-pro"/>
                        </a:rPr>
                        <a:t>Intracranial hemorrhage</a:t>
                      </a:r>
                    </a:p>
                  </a:txBody>
                  <a:tcPr marL="22292" marR="5573" marT="3344" marB="2229">
                    <a:lnL w="6350" cap="flat" cmpd="sng" algn="ctr">
                      <a:solidFill>
                        <a:srgbClr val="E2E2E2"/>
                      </a:solidFill>
                      <a:prstDash val="solid"/>
                      <a:round/>
                      <a:headEnd type="none" w="med" len="med"/>
                      <a:tailEnd type="none" w="med" len="med"/>
                    </a:lnL>
                    <a:lnR>
                      <a:noFill/>
                    </a:lnR>
                    <a:lnT>
                      <a:noFill/>
                    </a:lnT>
                    <a:lnB>
                      <a:noFill/>
                    </a:lnB>
                    <a:solidFill>
                      <a:srgbClr val="FFFFFF"/>
                    </a:solidFill>
                  </a:tcPr>
                </a:tc>
                <a:tc>
                  <a:txBody>
                    <a:bodyPr/>
                    <a:lstStyle/>
                    <a:p>
                      <a:pPr algn="ctr" fontAlgn="t"/>
                      <a:r>
                        <a:rPr lang="en-US" sz="200" b="0" i="0">
                          <a:effectLst/>
                          <a:latin typeface="ff-scala-sans-pro"/>
                        </a:rPr>
                        <a:t>20 (0.4)</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0.4</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6 (0.1)</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0.1</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3.33 (1.34–8.28)</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0.01</a:t>
                      </a:r>
                    </a:p>
                  </a:txBody>
                  <a:tcPr marL="5573" marR="5573" marT="3344" marB="2229">
                    <a:lnL>
                      <a:noFill/>
                    </a:lnL>
                    <a:lnR w="6350" cap="flat" cmpd="sng" algn="ctr">
                      <a:solidFill>
                        <a:srgbClr val="E2E2E2"/>
                      </a:solidFill>
                      <a:prstDash val="solid"/>
                      <a:round/>
                      <a:headEnd type="none" w="med" len="med"/>
                      <a:tailEnd type="none" w="med" len="med"/>
                    </a:lnR>
                    <a:lnT>
                      <a:noFill/>
                    </a:lnT>
                    <a:lnB>
                      <a:noFill/>
                    </a:lnB>
                    <a:solidFill>
                      <a:srgbClr val="FFFFFF"/>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2793294139"/>
                  </a:ext>
                </a:extLst>
              </a:tr>
              <a:tr h="172785">
                <a:tc>
                  <a:txBody>
                    <a:bodyPr/>
                    <a:lstStyle/>
                    <a:p>
                      <a:pPr algn="l" fontAlgn="t"/>
                      <a:r>
                        <a:rPr lang="en-US" sz="200" b="0" i="0">
                          <a:effectLst/>
                          <a:latin typeface="ff-scala-sans-pro"/>
                        </a:rPr>
                        <a:t>Hemorrhagic stroke</a:t>
                      </a:r>
                    </a:p>
                  </a:txBody>
                  <a:tcPr marL="22292" marR="5573" marT="3344" marB="2229">
                    <a:lnL w="6350" cap="flat" cmpd="sng" algn="ctr">
                      <a:solidFill>
                        <a:srgbClr val="E2E2E2"/>
                      </a:solidFill>
                      <a:prstDash val="solid"/>
                      <a:round/>
                      <a:headEnd type="none" w="med" len="med"/>
                      <a:tailEnd type="none" w="med" len="med"/>
                    </a:lnL>
                    <a:lnR>
                      <a:noFill/>
                    </a:lnR>
                    <a:lnT>
                      <a:noFill/>
                    </a:lnT>
                    <a:lnB>
                      <a:noFill/>
                    </a:lnB>
                    <a:solidFill>
                      <a:srgbClr val="F6F6F6"/>
                    </a:solidFill>
                  </a:tcPr>
                </a:tc>
                <a:tc>
                  <a:txBody>
                    <a:bodyPr/>
                    <a:lstStyle/>
                    <a:p>
                      <a:pPr algn="ctr" fontAlgn="t"/>
                      <a:r>
                        <a:rPr lang="en-US" sz="200" b="0" i="0">
                          <a:effectLst/>
                          <a:latin typeface="ff-scala-sans-pro"/>
                        </a:rPr>
                        <a:t>10 (0.2)</a:t>
                      </a:r>
                    </a:p>
                  </a:txBody>
                  <a:tcPr marL="5573" marR="5573" marT="3344" marB="2229">
                    <a:lnL>
                      <a:noFill/>
                    </a:lnL>
                    <a:lnR>
                      <a:noFill/>
                    </a:lnR>
                    <a:lnT>
                      <a:noFill/>
                    </a:lnT>
                    <a:lnB>
                      <a:noFill/>
                    </a:lnB>
                    <a:solidFill>
                      <a:srgbClr val="F6F6F6"/>
                    </a:solidFill>
                  </a:tcPr>
                </a:tc>
                <a:tc>
                  <a:txBody>
                    <a:bodyPr/>
                    <a:lstStyle/>
                    <a:p>
                      <a:pPr algn="ctr" fontAlgn="t"/>
                      <a:endParaRPr lang="en-US" sz="200" b="0" i="0">
                        <a:effectLst/>
                        <a:latin typeface="ff-scala-sans-pro"/>
                      </a:endParaRPr>
                    </a:p>
                  </a:txBody>
                  <a:tcPr marL="5573" marR="5573" marT="3344" marB="2229">
                    <a:lnL>
                      <a:noFill/>
                    </a:lnL>
                    <a:lnR>
                      <a:noFill/>
                    </a:lnR>
                    <a:lnT>
                      <a:noFill/>
                    </a:lnT>
                    <a:lnB>
                      <a:noFill/>
                    </a:lnB>
                    <a:solidFill>
                      <a:srgbClr val="F6F6F6"/>
                    </a:solidFill>
                  </a:tcPr>
                </a:tc>
                <a:tc>
                  <a:txBody>
                    <a:bodyPr/>
                    <a:lstStyle/>
                    <a:p>
                      <a:pPr algn="ctr" fontAlgn="t"/>
                      <a:r>
                        <a:rPr lang="en-US" sz="200" b="0" i="0">
                          <a:effectLst/>
                          <a:latin typeface="ff-scala-sans-pro"/>
                        </a:rPr>
                        <a:t>2 (&lt;0.1)</a:t>
                      </a:r>
                    </a:p>
                  </a:txBody>
                  <a:tcPr marL="5573" marR="5573" marT="3344" marB="2229">
                    <a:lnL>
                      <a:noFill/>
                    </a:lnL>
                    <a:lnR>
                      <a:noFill/>
                    </a:lnR>
                    <a:lnT>
                      <a:noFill/>
                    </a:lnT>
                    <a:lnB>
                      <a:noFill/>
                    </a:lnB>
                    <a:solidFill>
                      <a:srgbClr val="F6F6F6"/>
                    </a:solidFill>
                  </a:tcPr>
                </a:tc>
                <a:tc>
                  <a:txBody>
                    <a:bodyPr/>
                    <a:lstStyle/>
                    <a:p>
                      <a:pPr algn="ctr" fontAlgn="t"/>
                      <a:endParaRPr lang="en-US" sz="200" b="0" i="0">
                        <a:effectLst/>
                        <a:latin typeface="ff-scala-sans-pro"/>
                      </a:endParaRPr>
                    </a:p>
                  </a:txBody>
                  <a:tcPr marL="5573" marR="5573" marT="3344" marB="2229">
                    <a:lnL>
                      <a:noFill/>
                    </a:lnL>
                    <a:lnR>
                      <a:noFill/>
                    </a:lnR>
                    <a:lnT>
                      <a:noFill/>
                    </a:lnT>
                    <a:lnB>
                      <a:noFill/>
                    </a:lnB>
                    <a:solidFill>
                      <a:srgbClr val="F6F6F6"/>
                    </a:solidFill>
                  </a:tcPr>
                </a:tc>
                <a:tc>
                  <a:txBody>
                    <a:bodyPr/>
                    <a:lstStyle/>
                    <a:p>
                      <a:pPr algn="ctr" fontAlgn="t"/>
                      <a:endParaRPr lang="en-US" sz="200" b="0" i="0">
                        <a:effectLst/>
                        <a:latin typeface="ff-scala-sans-pro"/>
                      </a:endParaRPr>
                    </a:p>
                  </a:txBody>
                  <a:tcPr marL="5573" marR="5573" marT="3344" marB="2229">
                    <a:lnL>
                      <a:noFill/>
                    </a:lnL>
                    <a:lnR>
                      <a:noFill/>
                    </a:lnR>
                    <a:lnT>
                      <a:noFill/>
                    </a:lnT>
                    <a:lnB>
                      <a:noFill/>
                    </a:lnB>
                    <a:solidFill>
                      <a:srgbClr val="F6F6F6"/>
                    </a:solidFill>
                  </a:tcPr>
                </a:tc>
                <a:tc>
                  <a:txBody>
                    <a:bodyPr/>
                    <a:lstStyle/>
                    <a:p>
                      <a:pPr algn="ctr" fontAlgn="t"/>
                      <a:endParaRPr lang="en-US" sz="200" b="0" i="0">
                        <a:effectLst/>
                        <a:latin typeface="ff-scala-sans-pro"/>
                      </a:endParaRPr>
                    </a:p>
                  </a:txBody>
                  <a:tcPr marL="5573" marR="5573" marT="3344" marB="2229">
                    <a:lnL>
                      <a:noFill/>
                    </a:lnL>
                    <a:lnR w="6350" cap="flat" cmpd="sng" algn="ctr">
                      <a:solidFill>
                        <a:srgbClr val="E2E2E2"/>
                      </a:solidFill>
                      <a:prstDash val="solid"/>
                      <a:round/>
                      <a:headEnd type="none" w="med" len="med"/>
                      <a:tailEnd type="none" w="med" len="med"/>
                    </a:lnR>
                    <a:lnT>
                      <a:noFill/>
                    </a:lnT>
                    <a:lnB>
                      <a:noFill/>
                    </a:lnB>
                    <a:solidFill>
                      <a:srgbClr val="F6F6F6"/>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474723405"/>
                  </a:ext>
                </a:extLst>
              </a:tr>
              <a:tr h="172785">
                <a:tc>
                  <a:txBody>
                    <a:bodyPr/>
                    <a:lstStyle/>
                    <a:p>
                      <a:pPr algn="l" fontAlgn="t"/>
                      <a:r>
                        <a:rPr lang="en-US" sz="200" b="0" i="0">
                          <a:effectLst/>
                          <a:latin typeface="ff-scala-sans-pro"/>
                        </a:rPr>
                        <a:t>Moderate or severe bleeding</a:t>
                      </a:r>
                    </a:p>
                  </a:txBody>
                  <a:tcPr marL="22292" marR="5573" marT="3344" marB="2229">
                    <a:lnL w="6350" cap="flat" cmpd="sng" algn="ctr">
                      <a:solidFill>
                        <a:srgbClr val="E2E2E2"/>
                      </a:solidFill>
                      <a:prstDash val="solid"/>
                      <a:round/>
                      <a:headEnd type="none" w="med" len="med"/>
                      <a:tailEnd type="none" w="med" len="med"/>
                    </a:lnL>
                    <a:lnR>
                      <a:noFill/>
                    </a:lnR>
                    <a:lnT>
                      <a:noFill/>
                    </a:lnT>
                    <a:lnB>
                      <a:noFill/>
                    </a:lnB>
                    <a:solidFill>
                      <a:srgbClr val="FFFFFF"/>
                    </a:solidFill>
                  </a:tcPr>
                </a:tc>
                <a:tc>
                  <a:txBody>
                    <a:bodyPr/>
                    <a:lstStyle/>
                    <a:p>
                      <a:pPr algn="ctr" fontAlgn="t"/>
                      <a:r>
                        <a:rPr lang="en-US" sz="200" b="0" i="0">
                          <a:effectLst/>
                          <a:latin typeface="ff-scala-sans-pro"/>
                        </a:rPr>
                        <a:t>36 (0.7)</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0.6</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11 (0.2)</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0.2</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3.27 (1.67–6.43)</a:t>
                      </a:r>
                    </a:p>
                  </a:txBody>
                  <a:tcPr marL="5573" marR="5573" marT="3344" marB="2229">
                    <a:lnL>
                      <a:noFill/>
                    </a:lnL>
                    <a:lnR>
                      <a:noFill/>
                    </a:lnR>
                    <a:lnT>
                      <a:noFill/>
                    </a:lnT>
                    <a:lnB>
                      <a:noFill/>
                    </a:lnB>
                    <a:solidFill>
                      <a:srgbClr val="FFFFFF"/>
                    </a:solidFill>
                  </a:tcPr>
                </a:tc>
                <a:tc>
                  <a:txBody>
                    <a:bodyPr/>
                    <a:lstStyle/>
                    <a:p>
                      <a:pPr algn="ctr" fontAlgn="t"/>
                      <a:r>
                        <a:rPr lang="en-US" sz="200" b="0" i="0">
                          <a:effectLst/>
                          <a:latin typeface="ff-scala-sans-pro"/>
                        </a:rPr>
                        <a:t>&lt;0.001</a:t>
                      </a:r>
                    </a:p>
                  </a:txBody>
                  <a:tcPr marL="5573" marR="5573" marT="3344" marB="2229">
                    <a:lnL>
                      <a:noFill/>
                    </a:lnL>
                    <a:lnR w="6350" cap="flat" cmpd="sng" algn="ctr">
                      <a:solidFill>
                        <a:srgbClr val="E2E2E2"/>
                      </a:solidFill>
                      <a:prstDash val="solid"/>
                      <a:round/>
                      <a:headEnd type="none" w="med" len="med"/>
                      <a:tailEnd type="none" w="med" len="med"/>
                    </a:lnR>
                    <a:lnT>
                      <a:noFill/>
                    </a:lnT>
                    <a:lnB>
                      <a:noFill/>
                    </a:lnB>
                    <a:solidFill>
                      <a:srgbClr val="FFFFFF"/>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509108638"/>
                  </a:ext>
                </a:extLst>
              </a:tr>
              <a:tr h="339487">
                <a:tc>
                  <a:txBody>
                    <a:bodyPr/>
                    <a:lstStyle/>
                    <a:p>
                      <a:pPr algn="l" fontAlgn="t"/>
                      <a:r>
                        <a:rPr lang="en-US" sz="200" b="0" i="0">
                          <a:effectLst/>
                          <a:latin typeface="ff-scala-sans-pro"/>
                        </a:rPr>
                        <a:t>Premature permanent discontinuation of trial treatment owing to bleeding</a:t>
                      </a:r>
                    </a:p>
                  </a:txBody>
                  <a:tcPr marL="22292" marR="5573" marT="3344" marB="1672">
                    <a:lnL w="6350" cap="flat" cmpd="sng" algn="ctr">
                      <a:solidFill>
                        <a:srgbClr val="E2E2E2"/>
                      </a:solidFill>
                      <a:prstDash val="solid"/>
                      <a:round/>
                      <a:headEnd type="none" w="med" len="med"/>
                      <a:tailEnd type="none" w="med" len="med"/>
                    </a:lnL>
                    <a:lnR>
                      <a:noFill/>
                    </a:lnR>
                    <a:lnT>
                      <a:noFill/>
                    </a:lnT>
                    <a:lnB w="6350" cap="flat" cmpd="sng" algn="ctr">
                      <a:solidFill>
                        <a:srgbClr val="E2E2E2"/>
                      </a:solidFill>
                      <a:prstDash val="solid"/>
                      <a:round/>
                      <a:headEnd type="none" w="med" len="med"/>
                      <a:tailEnd type="none" w="med" len="med"/>
                    </a:lnB>
                    <a:solidFill>
                      <a:srgbClr val="F6F6F6"/>
                    </a:solidFill>
                  </a:tcPr>
                </a:tc>
                <a:tc>
                  <a:txBody>
                    <a:bodyPr/>
                    <a:lstStyle/>
                    <a:p>
                      <a:pPr algn="ctr" fontAlgn="t"/>
                      <a:r>
                        <a:rPr lang="en-US" sz="200" b="0" i="0">
                          <a:effectLst/>
                          <a:latin typeface="ff-scala-sans-pro"/>
                        </a:rPr>
                        <a:t>152 (2.8)</a:t>
                      </a:r>
                    </a:p>
                  </a:txBody>
                  <a:tcPr marL="5573" marR="5573" marT="3344" marB="1672">
                    <a:lnL>
                      <a:noFill/>
                    </a:lnL>
                    <a:lnR>
                      <a:noFill/>
                    </a:lnR>
                    <a:lnT>
                      <a:noFill/>
                    </a:lnT>
                    <a:lnB w="6350" cap="flat" cmpd="sng" algn="ctr">
                      <a:solidFill>
                        <a:srgbClr val="E2E2E2"/>
                      </a:solidFill>
                      <a:prstDash val="solid"/>
                      <a:round/>
                      <a:headEnd type="none" w="med" len="med"/>
                      <a:tailEnd type="none" w="med" len="med"/>
                    </a:lnB>
                    <a:solidFill>
                      <a:srgbClr val="F6F6F6"/>
                    </a:solidFill>
                  </a:tcPr>
                </a:tc>
                <a:tc>
                  <a:txBody>
                    <a:bodyPr/>
                    <a:lstStyle/>
                    <a:p>
                      <a:pPr algn="ctr" fontAlgn="t"/>
                      <a:r>
                        <a:rPr lang="en-US" sz="200" b="0" i="0">
                          <a:effectLst/>
                          <a:latin typeface="ff-scala-sans-pro"/>
                        </a:rPr>
                        <a:t>2.9</a:t>
                      </a:r>
                    </a:p>
                  </a:txBody>
                  <a:tcPr marL="5573" marR="5573" marT="3344" marB="1672">
                    <a:lnL>
                      <a:noFill/>
                    </a:lnL>
                    <a:lnR>
                      <a:noFill/>
                    </a:lnR>
                    <a:lnT>
                      <a:noFill/>
                    </a:lnT>
                    <a:lnB w="6350" cap="flat" cmpd="sng" algn="ctr">
                      <a:solidFill>
                        <a:srgbClr val="E2E2E2"/>
                      </a:solidFill>
                      <a:prstDash val="solid"/>
                      <a:round/>
                      <a:headEnd type="none" w="med" len="med"/>
                      <a:tailEnd type="none" w="med" len="med"/>
                    </a:lnB>
                    <a:solidFill>
                      <a:srgbClr val="F6F6F6"/>
                    </a:solidFill>
                  </a:tcPr>
                </a:tc>
                <a:tc>
                  <a:txBody>
                    <a:bodyPr/>
                    <a:lstStyle/>
                    <a:p>
                      <a:pPr algn="ctr" fontAlgn="t"/>
                      <a:r>
                        <a:rPr lang="en-US" sz="200" b="0" i="0">
                          <a:effectLst/>
                          <a:latin typeface="ff-scala-sans-pro"/>
                        </a:rPr>
                        <a:t>32 (0.6)</a:t>
                      </a:r>
                    </a:p>
                  </a:txBody>
                  <a:tcPr marL="5573" marR="5573" marT="3344" marB="1672">
                    <a:lnL>
                      <a:noFill/>
                    </a:lnL>
                    <a:lnR>
                      <a:noFill/>
                    </a:lnR>
                    <a:lnT>
                      <a:noFill/>
                    </a:lnT>
                    <a:lnB w="6350" cap="flat" cmpd="sng" algn="ctr">
                      <a:solidFill>
                        <a:srgbClr val="E2E2E2"/>
                      </a:solidFill>
                      <a:prstDash val="solid"/>
                      <a:round/>
                      <a:headEnd type="none" w="med" len="med"/>
                      <a:tailEnd type="none" w="med" len="med"/>
                    </a:lnB>
                    <a:solidFill>
                      <a:srgbClr val="F6F6F6"/>
                    </a:solidFill>
                  </a:tcPr>
                </a:tc>
                <a:tc>
                  <a:txBody>
                    <a:bodyPr/>
                    <a:lstStyle/>
                    <a:p>
                      <a:pPr algn="ctr" fontAlgn="t"/>
                      <a:r>
                        <a:rPr lang="en-US" sz="200" b="0" i="0">
                          <a:effectLst/>
                          <a:latin typeface="ff-scala-sans-pro"/>
                        </a:rPr>
                        <a:t>0.6</a:t>
                      </a:r>
                    </a:p>
                  </a:txBody>
                  <a:tcPr marL="5573" marR="5573" marT="3344" marB="1672">
                    <a:lnL>
                      <a:noFill/>
                    </a:lnL>
                    <a:lnR>
                      <a:noFill/>
                    </a:lnR>
                    <a:lnT>
                      <a:noFill/>
                    </a:lnT>
                    <a:lnB w="6350" cap="flat" cmpd="sng" algn="ctr">
                      <a:solidFill>
                        <a:srgbClr val="E2E2E2"/>
                      </a:solidFill>
                      <a:prstDash val="solid"/>
                      <a:round/>
                      <a:headEnd type="none" w="med" len="med"/>
                      <a:tailEnd type="none" w="med" len="med"/>
                    </a:lnB>
                    <a:solidFill>
                      <a:srgbClr val="F6F6F6"/>
                    </a:solidFill>
                  </a:tcPr>
                </a:tc>
                <a:tc>
                  <a:txBody>
                    <a:bodyPr/>
                    <a:lstStyle/>
                    <a:p>
                      <a:pPr algn="ctr" fontAlgn="t"/>
                      <a:r>
                        <a:rPr lang="en-US" sz="200" b="0" i="0">
                          <a:effectLst/>
                          <a:latin typeface="ff-scala-sans-pro"/>
                        </a:rPr>
                        <a:t>4.80 (3.28–7.02)</a:t>
                      </a:r>
                    </a:p>
                  </a:txBody>
                  <a:tcPr marL="5573" marR="5573" marT="3344" marB="1672">
                    <a:lnL>
                      <a:noFill/>
                    </a:lnL>
                    <a:lnR>
                      <a:noFill/>
                    </a:lnR>
                    <a:lnT>
                      <a:noFill/>
                    </a:lnT>
                    <a:lnB w="6350" cap="flat" cmpd="sng" algn="ctr">
                      <a:solidFill>
                        <a:srgbClr val="E2E2E2"/>
                      </a:solidFill>
                      <a:prstDash val="solid"/>
                      <a:round/>
                      <a:headEnd type="none" w="med" len="med"/>
                      <a:tailEnd type="none" w="med" len="med"/>
                    </a:lnB>
                    <a:solidFill>
                      <a:srgbClr val="F6F6F6"/>
                    </a:solidFill>
                  </a:tcPr>
                </a:tc>
                <a:tc>
                  <a:txBody>
                    <a:bodyPr/>
                    <a:lstStyle/>
                    <a:p>
                      <a:pPr algn="ctr" fontAlgn="t"/>
                      <a:r>
                        <a:rPr lang="en-US" sz="200" b="0" i="0">
                          <a:effectLst/>
                          <a:latin typeface="ff-scala-sans-pro"/>
                        </a:rPr>
                        <a:t>&lt;0.001</a:t>
                      </a:r>
                    </a:p>
                  </a:txBody>
                  <a:tcPr marL="5573" marR="5573" marT="3344" marB="1672">
                    <a:lnL>
                      <a:noFill/>
                    </a:lnL>
                    <a:lnR w="6350" cap="flat" cmpd="sng" algn="ctr">
                      <a:solidFill>
                        <a:srgbClr val="E2E2E2"/>
                      </a:solidFill>
                      <a:prstDash val="solid"/>
                      <a:round/>
                      <a:headEnd type="none" w="med" len="med"/>
                      <a:tailEnd type="none" w="med" len="med"/>
                    </a:lnR>
                    <a:lnT>
                      <a:noFill/>
                    </a:lnT>
                    <a:lnB w="6350" cap="flat" cmpd="sng" algn="ctr">
                      <a:solidFill>
                        <a:srgbClr val="E2E2E2"/>
                      </a:solidFill>
                      <a:prstDash val="solid"/>
                      <a:round/>
                      <a:headEnd type="none" w="med" len="med"/>
                      <a:tailEnd type="none" w="med" len="med"/>
                    </a:lnB>
                    <a:solidFill>
                      <a:srgbClr val="F6F6F6"/>
                    </a:solidFill>
                  </a:tcPr>
                </a:tc>
                <a:tc>
                  <a:txBody>
                    <a:bodyPr/>
                    <a:lstStyle/>
                    <a:p>
                      <a:endParaRPr lang="en-US" sz="200"/>
                    </a:p>
                  </a:txBody>
                  <a:tcPr marL="8025" marR="8025" marT="4013" marB="4013">
                    <a:lnL w="6350" cap="flat" cmpd="sng" algn="ctr">
                      <a:solidFill>
                        <a:srgbClr val="E2E2E2"/>
                      </a:solidFill>
                      <a:prstDash val="solid"/>
                      <a:round/>
                      <a:headEnd type="none" w="med" len="med"/>
                      <a:tailEnd type="none" w="med" len="med"/>
                    </a:lnL>
                  </a:tcPr>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tc>
                  <a:txBody>
                    <a:bodyPr/>
                    <a:lstStyle/>
                    <a:p>
                      <a:endParaRPr lang="en-US" sz="200"/>
                    </a:p>
                  </a:txBody>
                  <a:tcPr marL="8025" marR="8025" marT="4013" marB="4013"/>
                </a:tc>
                <a:extLst>
                  <a:ext uri="{0D108BD9-81ED-4DB2-BD59-A6C34878D82A}">
                    <a16:rowId xmlns:a16="http://schemas.microsoft.com/office/drawing/2014/main" val="595214578"/>
                  </a:ext>
                </a:extLst>
              </a:tr>
              <a:tr h="38215">
                <a:tc gridSpan="100">
                  <a:txBody>
                    <a:bodyPr/>
                    <a:lstStyle/>
                    <a:p>
                      <a:pPr algn="l" fontAlgn="base"/>
                      <a:r>
                        <a:rPr lang="en-US" sz="200" b="0" i="0">
                          <a:effectLst/>
                          <a:latin typeface="ff-scala-sans-pro"/>
                        </a:rPr>
                        <a:t>* NA denotes not applicable.</a:t>
                      </a:r>
                    </a:p>
                  </a:txBody>
                  <a:tcPr marL="8025" marR="8025" marT="4013" marB="4013" anchor="ctr">
                    <a:lnL>
                      <a:noFill/>
                    </a:lnL>
                    <a:lnR>
                      <a:noFill/>
                    </a:lnR>
                    <a:lnT w="6350" cap="flat" cmpd="sng" algn="ctr">
                      <a:solidFill>
                        <a:srgbClr val="E2E2E2"/>
                      </a:solidFill>
                      <a:prstDash val="solid"/>
                      <a:round/>
                      <a:headEnd type="none" w="med" len="med"/>
                      <a:tailEnd type="none" w="med" len="med"/>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439090090"/>
                  </a:ext>
                </a:extLst>
              </a:tr>
              <a:tr h="38215">
                <a:tc gridSpan="100">
                  <a:txBody>
                    <a:bodyPr/>
                    <a:lstStyle/>
                    <a:p>
                      <a:pPr algn="l" fontAlgn="base"/>
                      <a:r>
                        <a:rPr lang="en-US" sz="200" b="0" i="0">
                          <a:effectLst/>
                          <a:latin typeface="ff-scala-sans-pro"/>
                        </a:rPr>
                        <a:t>† Event rates are Kaplan–Meier estimates of the percentage of patients with events.</a:t>
                      </a:r>
                    </a:p>
                  </a:txBody>
                  <a:tcPr marL="8025" marR="8025" marT="4013" marB="4013" anchor="ctr">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78519792"/>
                  </a:ext>
                </a:extLst>
              </a:tr>
              <a:tr h="38215">
                <a:tc gridSpan="100">
                  <a:txBody>
                    <a:bodyPr/>
                    <a:lstStyle/>
                    <a:p>
                      <a:pPr algn="l" fontAlgn="base"/>
                      <a:r>
                        <a:rPr lang="en-US" sz="200" b="0" i="0" dirty="0">
                          <a:effectLst/>
                          <a:latin typeface="ff-scala-sans-pro"/>
                        </a:rPr>
                        <a:t>‡ Overall disability was determined by a score greater than 1 on the modified Rankin scale. The odds ratio is shown rather than the hazard ratio (5386 patients in the ticagrelor–aspirin group and 5333 patients in the aspirin group).</a:t>
                      </a:r>
                    </a:p>
                  </a:txBody>
                  <a:tcPr marL="8025" marR="8025" marT="4013" marB="4013" anchor="ctr">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25383028"/>
                  </a:ext>
                </a:extLst>
              </a:tr>
            </a:tbl>
          </a:graphicData>
        </a:graphic>
      </p:graphicFrame>
      <p:sp>
        <p:nvSpPr>
          <p:cNvPr id="3" name="Rectangle 1">
            <a:extLst>
              <a:ext uri="{FF2B5EF4-FFF2-40B4-BE49-F238E27FC236}">
                <a16:creationId xmlns:a16="http://schemas.microsoft.com/office/drawing/2014/main" id="{EB3F86E3-FC95-417C-9C1D-F855A0826C44}"/>
              </a:ext>
            </a:extLst>
          </p:cNvPr>
          <p:cNvSpPr>
            <a:spLocks noChangeArrowheads="1"/>
          </p:cNvSpPr>
          <p:nvPr/>
        </p:nvSpPr>
        <p:spPr bwMode="auto">
          <a:xfrm>
            <a:off x="2868150" y="129606"/>
            <a:ext cx="21428574" cy="461665"/>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1A1A1A"/>
                </a:solidFill>
                <a:effectLst/>
                <a:latin typeface="ff-scala-sans-pro"/>
              </a:rPr>
              <a:t>Table 2. Efficacy and Safety Outcomes.</a:t>
            </a:r>
            <a:r>
              <a:rPr kumimoji="0" lang="en-US" altLang="en-US" sz="1200" b="1" i="0" u="none" strike="noStrike" cap="none" normalizeH="0" baseline="0">
                <a:ln>
                  <a:noFill/>
                </a:ln>
                <a:solidFill>
                  <a:srgbClr val="084E9B"/>
                </a:solidFill>
                <a:effectLst/>
                <a:latin typeface="ff-scala-sans-pro"/>
                <a:hlinkClick r:id="rId4"/>
              </a:rPr>
              <a:t>*</a:t>
            </a:r>
            <a:endParaRPr kumimoji="0" lang="en-US" altLang="en-US" sz="4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3075" name="Picture 3">
            <a:extLst>
              <a:ext uri="{FF2B5EF4-FFF2-40B4-BE49-F238E27FC236}">
                <a16:creationId xmlns:a16="http://schemas.microsoft.com/office/drawing/2014/main" id="{CCA539F6-E467-48BD-8759-B1D2AD43E5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9713" y="0"/>
            <a:ext cx="91709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8248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5232922F-E8CE-4D7B-A138-0F9E498A7D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7713" y="0"/>
            <a:ext cx="56165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735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5C91C158-017A-4FBC-A1FD-81C2526BFA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0100" y="0"/>
            <a:ext cx="55102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4089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9EA93-79C7-47F4-B90A-B6BB050C6907}"/>
              </a:ext>
            </a:extLst>
          </p:cNvPr>
          <p:cNvSpPr>
            <a:spLocks noGrp="1"/>
          </p:cNvSpPr>
          <p:nvPr>
            <p:ph type="title"/>
          </p:nvPr>
        </p:nvSpPr>
        <p:spPr>
          <a:xfrm>
            <a:off x="590161" y="684494"/>
            <a:ext cx="10058400" cy="2173659"/>
          </a:xfrm>
        </p:spPr>
        <p:txBody>
          <a:bodyPr/>
          <a:lstStyle/>
          <a:p>
            <a:pPr algn="ctr"/>
            <a:r>
              <a:rPr lang="en-US" sz="3200" b="1" dirty="0">
                <a:solidFill>
                  <a:schemeClr val="tx1"/>
                </a:solidFill>
              </a:rPr>
              <a:t>TICAGRELOR AND ASPIRIN OR ASPIRIN ALONE IN ACUTE ISCHEMIC STROKE OR TIA</a:t>
            </a:r>
            <a:br>
              <a:rPr lang="en-US" sz="3200" b="1" dirty="0">
                <a:solidFill>
                  <a:schemeClr val="tx1"/>
                </a:solidFill>
              </a:rPr>
            </a:br>
            <a:r>
              <a:rPr lang="en-US" sz="2800" dirty="0"/>
              <a:t>Conclusions</a:t>
            </a:r>
            <a:br>
              <a:rPr lang="en-US" dirty="0"/>
            </a:br>
            <a:endParaRPr lang="en-US" dirty="0"/>
          </a:p>
        </p:txBody>
      </p:sp>
      <p:sp>
        <p:nvSpPr>
          <p:cNvPr id="3" name="Text Placeholder 2">
            <a:extLst>
              <a:ext uri="{FF2B5EF4-FFF2-40B4-BE49-F238E27FC236}">
                <a16:creationId xmlns:a16="http://schemas.microsoft.com/office/drawing/2014/main" id="{89BFEC32-DC94-4183-B95C-A9B6DEC6FBE9}"/>
              </a:ext>
            </a:extLst>
          </p:cNvPr>
          <p:cNvSpPr>
            <a:spLocks noGrp="1"/>
          </p:cNvSpPr>
          <p:nvPr>
            <p:ph type="body" idx="1"/>
          </p:nvPr>
        </p:nvSpPr>
        <p:spPr>
          <a:xfrm>
            <a:off x="668537" y="2492393"/>
            <a:ext cx="8535988" cy="2967882"/>
          </a:xfrm>
        </p:spPr>
        <p:txBody>
          <a:bodyPr>
            <a:normAutofit/>
          </a:bodyPr>
          <a:lstStyle/>
          <a:p>
            <a:r>
              <a:rPr lang="en-US" b="1" dirty="0"/>
              <a:t>The risk of the composite of stroke or death within 30 days was lower with ticagrelor-ASA than with ASA alone.</a:t>
            </a:r>
          </a:p>
          <a:p>
            <a:r>
              <a:rPr lang="en-US" b="1" dirty="0"/>
              <a:t>Incidence of disability did not differ significantly between the two groups.</a:t>
            </a:r>
          </a:p>
          <a:p>
            <a:r>
              <a:rPr lang="en-US" b="1" dirty="0"/>
              <a:t>Severe bleeding was more frequent with ticagrelor and ASA group.</a:t>
            </a:r>
          </a:p>
          <a:p>
            <a:endParaRPr lang="en-US" b="1" dirty="0"/>
          </a:p>
          <a:p>
            <a:endParaRPr lang="en-US" b="1" dirty="0"/>
          </a:p>
        </p:txBody>
      </p:sp>
    </p:spTree>
    <p:extLst>
      <p:ext uri="{BB962C8B-B14F-4D97-AF65-F5344CB8AC3E}">
        <p14:creationId xmlns:p14="http://schemas.microsoft.com/office/powerpoint/2010/main" val="3458477270"/>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231</TotalTime>
  <Words>1208</Words>
  <Application>Microsoft Office PowerPoint</Application>
  <PresentationFormat>Widescreen</PresentationFormat>
  <Paragraphs>178</Paragraphs>
  <Slides>22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Century Gothic</vt:lpstr>
      <vt:lpstr>ff-scala-sans-pro</vt:lpstr>
      <vt:lpstr>inherit</vt:lpstr>
      <vt:lpstr>Wingdings 3</vt:lpstr>
      <vt:lpstr>Slice</vt:lpstr>
      <vt:lpstr>BRILINTA VERSUS PLAVIX (Ticagrelor versus clopidogrel)</vt:lpstr>
      <vt:lpstr>PowerPoint Presentation</vt:lpstr>
      <vt:lpstr>TICAGRELOR AND ASPIRIN OR ASPIRIN ALONE IN ACUTE ISCHEMIC STROKE OR TIA </vt:lpstr>
      <vt:lpstr>PowerPoint Presentation</vt:lpstr>
      <vt:lpstr>PowerPoint Presentation</vt:lpstr>
      <vt:lpstr>PowerPoint Presentation</vt:lpstr>
      <vt:lpstr>PowerPoint Presentation</vt:lpstr>
      <vt:lpstr>PowerPoint Presentation</vt:lpstr>
      <vt:lpstr>TICAGRELOR AND ASPIRIN OR ASPIRIN ALONE IN ACUTE ISCHEMIC STROKE OR TIA Conclusions </vt:lpstr>
      <vt:lpstr>TICAGRELOR AND ASPIRIN OR ASPIRIN ALONE IN ACUTE ISCHEMIC STROKE OR TIA</vt:lpstr>
      <vt:lpstr>ticagrelor</vt:lpstr>
      <vt:lpstr>POINT STUDY  CLOPIDOGREL AND ASPIRIN IN ACUTE ISCHEMIC STROKE AND HIGH RISK TIA  JULY19,2018</vt:lpstr>
      <vt:lpstr>CLOPIDOGREL AND ASPIRIN IN ACUTE ISCHEMIC STROKE AND HIGH RISK TIA</vt:lpstr>
      <vt:lpstr>PowerPoint Presentation</vt:lpstr>
      <vt:lpstr>PowerPoint Presentation</vt:lpstr>
      <vt:lpstr>PowerPoint Presentation</vt:lpstr>
      <vt:lpstr>PowerPoint Presentation</vt:lpstr>
      <vt:lpstr>PowerPoint Presentation</vt:lpstr>
      <vt:lpstr>CLOPIDOGREL AND ASPIRIN IN ACUTE ISCHEMIC STROKE AND HIGH RISK TIA conclusions</vt:lpstr>
      <vt:lpstr>CLOPIDOGREL AND ASPIRIN IN ACUTE ISCHEMIC STROKE AND HIGH RISK TIA</vt:lpstr>
      <vt:lpstr>clopidogrel</vt:lpstr>
      <vt:lpstr>What do we use now?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Haluk Ulubay</dc:creator>
  <cp:lastModifiedBy>Cokgor</cp:lastModifiedBy>
  <cp:revision>26</cp:revision>
  <dcterms:created xsi:type="dcterms:W3CDTF">2021-02-15T20:01:10Z</dcterms:created>
  <dcterms:modified xsi:type="dcterms:W3CDTF">2021-03-09T00:15:16Z</dcterms:modified>
</cp:coreProperties>
</file>